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99"/>
  </p:notesMasterIdLst>
  <p:sldIdLst>
    <p:sldId id="411" r:id="rId5"/>
    <p:sldId id="371" r:id="rId6"/>
    <p:sldId id="388" r:id="rId7"/>
    <p:sldId id="412" r:id="rId8"/>
    <p:sldId id="414" r:id="rId9"/>
    <p:sldId id="415" r:id="rId10"/>
    <p:sldId id="417" r:id="rId11"/>
    <p:sldId id="416" r:id="rId12"/>
    <p:sldId id="422" r:id="rId13"/>
    <p:sldId id="423" r:id="rId14"/>
    <p:sldId id="424" r:id="rId15"/>
    <p:sldId id="418" r:id="rId16"/>
    <p:sldId id="421" r:id="rId17"/>
    <p:sldId id="425" r:id="rId18"/>
    <p:sldId id="426" r:id="rId19"/>
    <p:sldId id="427" r:id="rId20"/>
    <p:sldId id="428" r:id="rId21"/>
    <p:sldId id="429" r:id="rId22"/>
    <p:sldId id="430" r:id="rId23"/>
    <p:sldId id="431" r:id="rId24"/>
    <p:sldId id="432" r:id="rId25"/>
    <p:sldId id="433" r:id="rId26"/>
    <p:sldId id="434" r:id="rId27"/>
    <p:sldId id="449" r:id="rId28"/>
    <p:sldId id="436" r:id="rId29"/>
    <p:sldId id="438" r:id="rId30"/>
    <p:sldId id="437" r:id="rId31"/>
    <p:sldId id="441" r:id="rId32"/>
    <p:sldId id="439" r:id="rId33"/>
    <p:sldId id="440" r:id="rId34"/>
    <p:sldId id="442" r:id="rId35"/>
    <p:sldId id="443" r:id="rId36"/>
    <p:sldId id="444" r:id="rId37"/>
    <p:sldId id="419" r:id="rId38"/>
    <p:sldId id="445" r:id="rId39"/>
    <p:sldId id="450" r:id="rId40"/>
    <p:sldId id="446" r:id="rId41"/>
    <p:sldId id="447" r:id="rId42"/>
    <p:sldId id="448" r:id="rId43"/>
    <p:sldId id="451" r:id="rId44"/>
    <p:sldId id="452" r:id="rId45"/>
    <p:sldId id="471" r:id="rId46"/>
    <p:sldId id="510" r:id="rId47"/>
    <p:sldId id="511" r:id="rId48"/>
    <p:sldId id="453" r:id="rId49"/>
    <p:sldId id="457" r:id="rId50"/>
    <p:sldId id="458" r:id="rId51"/>
    <p:sldId id="459" r:id="rId52"/>
    <p:sldId id="460" r:id="rId53"/>
    <p:sldId id="461" r:id="rId54"/>
    <p:sldId id="472" r:id="rId55"/>
    <p:sldId id="462" r:id="rId56"/>
    <p:sldId id="463" r:id="rId57"/>
    <p:sldId id="464" r:id="rId58"/>
    <p:sldId id="473" r:id="rId59"/>
    <p:sldId id="474" r:id="rId60"/>
    <p:sldId id="475" r:id="rId61"/>
    <p:sldId id="465" r:id="rId62"/>
    <p:sldId id="476" r:id="rId63"/>
    <p:sldId id="477" r:id="rId64"/>
    <p:sldId id="478" r:id="rId65"/>
    <p:sldId id="479" r:id="rId66"/>
    <p:sldId id="480" r:id="rId67"/>
    <p:sldId id="481" r:id="rId68"/>
    <p:sldId id="482" r:id="rId69"/>
    <p:sldId id="483" r:id="rId70"/>
    <p:sldId id="484" r:id="rId71"/>
    <p:sldId id="485" r:id="rId72"/>
    <p:sldId id="486" r:id="rId73"/>
    <p:sldId id="487" r:id="rId74"/>
    <p:sldId id="488" r:id="rId75"/>
    <p:sldId id="489" r:id="rId76"/>
    <p:sldId id="490" r:id="rId77"/>
    <p:sldId id="491" r:id="rId78"/>
    <p:sldId id="467" r:id="rId79"/>
    <p:sldId id="492" r:id="rId80"/>
    <p:sldId id="493" r:id="rId81"/>
    <p:sldId id="494" r:id="rId82"/>
    <p:sldId id="495" r:id="rId83"/>
    <p:sldId id="496" r:id="rId84"/>
    <p:sldId id="497" r:id="rId85"/>
    <p:sldId id="498" r:id="rId86"/>
    <p:sldId id="499" r:id="rId87"/>
    <p:sldId id="500" r:id="rId88"/>
    <p:sldId id="501" r:id="rId89"/>
    <p:sldId id="502" r:id="rId90"/>
    <p:sldId id="503" r:id="rId91"/>
    <p:sldId id="504" r:id="rId92"/>
    <p:sldId id="505" r:id="rId93"/>
    <p:sldId id="506" r:id="rId94"/>
    <p:sldId id="507" r:id="rId95"/>
    <p:sldId id="508" r:id="rId96"/>
    <p:sldId id="509" r:id="rId97"/>
    <p:sldId id="512"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8F"/>
    <a:srgbClr val="E8EFEE"/>
    <a:srgbClr val="CEDEDB"/>
    <a:srgbClr val="F1A01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598" autoAdjust="0"/>
  </p:normalViewPr>
  <p:slideViewPr>
    <p:cSldViewPr snapToGrid="0">
      <p:cViewPr varScale="1">
        <p:scale>
          <a:sx n="85" d="100"/>
          <a:sy n="85" d="100"/>
        </p:scale>
        <p:origin x="581" y="4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7/6/2022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FD177CC8-001B-43AD-8769-8F49681EBEDD}"/>
              </a:ext>
            </a:extLst>
          </p:cNvPr>
          <p:cNvSpPr>
            <a:spLocks noGrp="1"/>
          </p:cNvSpPr>
          <p:nvPr>
            <p:ph type="pic" sz="quarter" idx="13"/>
          </p:nvPr>
        </p:nvSpPr>
        <p:spPr>
          <a:xfrm>
            <a:off x="0" y="0"/>
            <a:ext cx="11273115" cy="6858000"/>
          </a:xfrm>
          <a:custGeom>
            <a:avLst/>
            <a:gdLst>
              <a:gd name="connsiteX0" fmla="*/ 3348090 w 11273115"/>
              <a:gd name="connsiteY0" fmla="*/ 0 h 6858000"/>
              <a:gd name="connsiteX1" fmla="*/ 3350669 w 11273115"/>
              <a:gd name="connsiteY1" fmla="*/ 66 h 6858000"/>
              <a:gd name="connsiteX2" fmla="*/ 3350669 w 11273115"/>
              <a:gd name="connsiteY2" fmla="*/ 0 h 6858000"/>
              <a:gd name="connsiteX3" fmla="*/ 11272195 w 11273115"/>
              <a:gd name="connsiteY3" fmla="*/ 0 h 6858000"/>
              <a:gd name="connsiteX4" fmla="*/ 11272195 w 11273115"/>
              <a:gd name="connsiteY4" fmla="*/ 2961216 h 6858000"/>
              <a:gd name="connsiteX5" fmla="*/ 11271695 w 11273115"/>
              <a:gd name="connsiteY5" fmla="*/ 2961216 h 6858000"/>
              <a:gd name="connsiteX6" fmla="*/ 11273115 w 11273115"/>
              <a:gd name="connsiteY6" fmla="*/ 3017366 h 6858000"/>
              <a:gd name="connsiteX7" fmla="*/ 7818094 w 11273115"/>
              <a:gd name="connsiteY7" fmla="*/ 6846005 h 6858000"/>
              <a:gd name="connsiteX8" fmla="*/ 7660345 w 11273115"/>
              <a:gd name="connsiteY8" fmla="*/ 6858000 h 6858000"/>
              <a:gd name="connsiteX9" fmla="*/ 0 w 11273115"/>
              <a:gd name="connsiteY9" fmla="*/ 6858000 h 6858000"/>
              <a:gd name="connsiteX10" fmla="*/ 0 w 11273115"/>
              <a:gd name="connsiteY10" fmla="*/ 3105006 h 6858000"/>
              <a:gd name="connsiteX11" fmla="*/ 1984 w 11273115"/>
              <a:gd name="connsiteY11" fmla="*/ 3078405 h 6858000"/>
              <a:gd name="connsiteX12" fmla="*/ 3348090 w 1127311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3115" h="6858000">
                <a:moveTo>
                  <a:pt x="3348090" y="0"/>
                </a:moveTo>
                <a:lnTo>
                  <a:pt x="3350669" y="66"/>
                </a:lnTo>
                <a:lnTo>
                  <a:pt x="3350669" y="0"/>
                </a:lnTo>
                <a:lnTo>
                  <a:pt x="11272195" y="0"/>
                </a:lnTo>
                <a:lnTo>
                  <a:pt x="11272195" y="2961216"/>
                </a:lnTo>
                <a:lnTo>
                  <a:pt x="11271695" y="2961216"/>
                </a:lnTo>
                <a:lnTo>
                  <a:pt x="11273115" y="3017366"/>
                </a:lnTo>
                <a:cubicBezTo>
                  <a:pt x="11273115" y="5009996"/>
                  <a:pt x="9758729" y="6648923"/>
                  <a:pt x="7818094" y="6846005"/>
                </a:cubicBezTo>
                <a:lnTo>
                  <a:pt x="7660345" y="6858000"/>
                </a:lnTo>
                <a:lnTo>
                  <a:pt x="0" y="6858000"/>
                </a:lnTo>
                <a:lnTo>
                  <a:pt x="0" y="3105006"/>
                </a:lnTo>
                <a:lnTo>
                  <a:pt x="1984" y="3078405"/>
                </a:lnTo>
                <a:cubicBezTo>
                  <a:pt x="174228" y="1349311"/>
                  <a:pt x="1606596" y="0"/>
                  <a:pt x="3348090"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9" name="Freeform: Shape 8">
            <a:extLst>
              <a:ext uri="{FF2B5EF4-FFF2-40B4-BE49-F238E27FC236}">
                <a16:creationId xmlns:a16="http://schemas.microsoft.com/office/drawing/2014/main" id="{ED724945-48CE-43AA-A2D7-D18FC7CB735C}"/>
              </a:ext>
              <a:ext uri="{C183D7F6-B498-43B3-948B-1728B52AA6E4}">
                <adec:decorative xmlns:adec="http://schemas.microsoft.com/office/drawing/2017/decorative" val="1"/>
              </a:ext>
            </a:extLst>
          </p:cNvPr>
          <p:cNvSpPr/>
          <p:nvPr userDrawn="1"/>
        </p:nvSpPr>
        <p:spPr>
          <a:xfrm flipH="1" flipV="1">
            <a:off x="0" y="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itle 1">
            <a:extLst>
              <a:ext uri="{FF2B5EF4-FFF2-40B4-BE49-F238E27FC236}">
                <a16:creationId xmlns:a16="http://schemas.microsoft.com/office/drawing/2014/main" id="{FF4C4F21-0086-44BC-AE2C-731756B16DCD}"/>
              </a:ext>
            </a:extLst>
          </p:cNvPr>
          <p:cNvSpPr>
            <a:spLocks noGrp="1"/>
          </p:cNvSpPr>
          <p:nvPr>
            <p:ph type="ctrTitle"/>
          </p:nvPr>
        </p:nvSpPr>
        <p:spPr>
          <a:xfrm>
            <a:off x="609521" y="4330696"/>
            <a:ext cx="11582479" cy="2527304"/>
          </a:xfrm>
          <a:custGeom>
            <a:avLst/>
            <a:gdLst>
              <a:gd name="connsiteX0" fmla="*/ 326075 w 8600365"/>
              <a:gd name="connsiteY0" fmla="*/ 0 h 1224926"/>
              <a:gd name="connsiteX1" fmla="*/ 827429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87289"/>
              <a:gd name="connsiteY0" fmla="*/ 0 h 1224926"/>
              <a:gd name="connsiteX1" fmla="*/ 8609570 w 8687289"/>
              <a:gd name="connsiteY1" fmla="*/ 0 h 1224926"/>
              <a:gd name="connsiteX2" fmla="*/ 8600365 w 8687289"/>
              <a:gd name="connsiteY2" fmla="*/ 326075 h 1224926"/>
              <a:gd name="connsiteX3" fmla="*/ 8600365 w 8687289"/>
              <a:gd name="connsiteY3" fmla="*/ 1224926 h 1224926"/>
              <a:gd name="connsiteX4" fmla="*/ 8600365 w 8687289"/>
              <a:gd name="connsiteY4" fmla="*/ 1224926 h 1224926"/>
              <a:gd name="connsiteX5" fmla="*/ 0 w 8687289"/>
              <a:gd name="connsiteY5" fmla="*/ 1224926 h 1224926"/>
              <a:gd name="connsiteX6" fmla="*/ 0 w 8687289"/>
              <a:gd name="connsiteY6" fmla="*/ 1224926 h 1224926"/>
              <a:gd name="connsiteX7" fmla="*/ 0 w 8687289"/>
              <a:gd name="connsiteY7" fmla="*/ 326075 h 1224926"/>
              <a:gd name="connsiteX8" fmla="*/ 326075 w 8687289"/>
              <a:gd name="connsiteY8" fmla="*/ 0 h 1224926"/>
              <a:gd name="connsiteX0" fmla="*/ 326075 w 8635417"/>
              <a:gd name="connsiteY0" fmla="*/ 0 h 1224926"/>
              <a:gd name="connsiteX1" fmla="*/ 8533370 w 8635417"/>
              <a:gd name="connsiteY1" fmla="*/ 0 h 1224926"/>
              <a:gd name="connsiteX2" fmla="*/ 8600365 w 8635417"/>
              <a:gd name="connsiteY2" fmla="*/ 326075 h 1224926"/>
              <a:gd name="connsiteX3" fmla="*/ 8600365 w 8635417"/>
              <a:gd name="connsiteY3" fmla="*/ 1224926 h 1224926"/>
              <a:gd name="connsiteX4" fmla="*/ 8600365 w 8635417"/>
              <a:gd name="connsiteY4" fmla="*/ 1224926 h 1224926"/>
              <a:gd name="connsiteX5" fmla="*/ 0 w 8635417"/>
              <a:gd name="connsiteY5" fmla="*/ 1224926 h 1224926"/>
              <a:gd name="connsiteX6" fmla="*/ 0 w 8635417"/>
              <a:gd name="connsiteY6" fmla="*/ 1224926 h 1224926"/>
              <a:gd name="connsiteX7" fmla="*/ 0 w 8635417"/>
              <a:gd name="connsiteY7" fmla="*/ 326075 h 1224926"/>
              <a:gd name="connsiteX8" fmla="*/ 326075 w 8635417"/>
              <a:gd name="connsiteY8" fmla="*/ 0 h 1224926"/>
              <a:gd name="connsiteX0" fmla="*/ 326075 w 8626903"/>
              <a:gd name="connsiteY0" fmla="*/ 0 h 1224926"/>
              <a:gd name="connsiteX1" fmla="*/ 8518130 w 8626903"/>
              <a:gd name="connsiteY1" fmla="*/ 0 h 1224926"/>
              <a:gd name="connsiteX2" fmla="*/ 8600365 w 8626903"/>
              <a:gd name="connsiteY2" fmla="*/ 326075 h 1224926"/>
              <a:gd name="connsiteX3" fmla="*/ 8600365 w 8626903"/>
              <a:gd name="connsiteY3" fmla="*/ 1224926 h 1224926"/>
              <a:gd name="connsiteX4" fmla="*/ 8600365 w 8626903"/>
              <a:gd name="connsiteY4" fmla="*/ 1224926 h 1224926"/>
              <a:gd name="connsiteX5" fmla="*/ 0 w 8626903"/>
              <a:gd name="connsiteY5" fmla="*/ 1224926 h 1224926"/>
              <a:gd name="connsiteX6" fmla="*/ 0 w 8626903"/>
              <a:gd name="connsiteY6" fmla="*/ 1224926 h 1224926"/>
              <a:gd name="connsiteX7" fmla="*/ 0 w 8626903"/>
              <a:gd name="connsiteY7" fmla="*/ 326075 h 1224926"/>
              <a:gd name="connsiteX8" fmla="*/ 326075 w 8626903"/>
              <a:gd name="connsiteY8" fmla="*/ 0 h 1224926"/>
              <a:gd name="connsiteX0" fmla="*/ 326075 w 8600365"/>
              <a:gd name="connsiteY0" fmla="*/ 0 h 1224926"/>
              <a:gd name="connsiteX1" fmla="*/ 851813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00365"/>
              <a:gd name="connsiteY0" fmla="*/ 0 h 1224926"/>
              <a:gd name="connsiteX1" fmla="*/ 8518130 w 8600365"/>
              <a:gd name="connsiteY1" fmla="*/ 0 h 1224926"/>
              <a:gd name="connsiteX2" fmla="*/ 8600365 w 8600365"/>
              <a:gd name="connsiteY2" fmla="*/ 76422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06958"/>
              <a:gd name="connsiteY0" fmla="*/ 0 h 1224926"/>
              <a:gd name="connsiteX1" fmla="*/ 8603855 w 8606958"/>
              <a:gd name="connsiteY1" fmla="*/ 0 h 1224926"/>
              <a:gd name="connsiteX2" fmla="*/ 8600365 w 8606958"/>
              <a:gd name="connsiteY2" fmla="*/ 764225 h 1224926"/>
              <a:gd name="connsiteX3" fmla="*/ 8600365 w 8606958"/>
              <a:gd name="connsiteY3" fmla="*/ 1224926 h 1224926"/>
              <a:gd name="connsiteX4" fmla="*/ 8600365 w 8606958"/>
              <a:gd name="connsiteY4" fmla="*/ 1224926 h 1224926"/>
              <a:gd name="connsiteX5" fmla="*/ 0 w 8606958"/>
              <a:gd name="connsiteY5" fmla="*/ 1224926 h 1224926"/>
              <a:gd name="connsiteX6" fmla="*/ 0 w 8606958"/>
              <a:gd name="connsiteY6" fmla="*/ 1224926 h 1224926"/>
              <a:gd name="connsiteX7" fmla="*/ 0 w 8606958"/>
              <a:gd name="connsiteY7" fmla="*/ 326075 h 1224926"/>
              <a:gd name="connsiteX8" fmla="*/ 326075 w 8606958"/>
              <a:gd name="connsiteY8" fmla="*/ 0 h 1224926"/>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0 w 8606958"/>
              <a:gd name="connsiteY7" fmla="*/ 338448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932911 w 8817050"/>
              <a:gd name="connsiteY0" fmla="*/ 0 h 1237299"/>
              <a:gd name="connsiteX1" fmla="*/ 8813947 w 8817050"/>
              <a:gd name="connsiteY1" fmla="*/ 12373 h 1237299"/>
              <a:gd name="connsiteX2" fmla="*/ 8810457 w 8817050"/>
              <a:gd name="connsiteY2" fmla="*/ 776598 h 1237299"/>
              <a:gd name="connsiteX3" fmla="*/ 8810457 w 8817050"/>
              <a:gd name="connsiteY3" fmla="*/ 1237299 h 1237299"/>
              <a:gd name="connsiteX4" fmla="*/ 8810457 w 8817050"/>
              <a:gd name="connsiteY4" fmla="*/ 1237299 h 1237299"/>
              <a:gd name="connsiteX5" fmla="*/ 210092 w 8817050"/>
              <a:gd name="connsiteY5" fmla="*/ 1237299 h 1237299"/>
              <a:gd name="connsiteX6" fmla="*/ 313904 w 8817050"/>
              <a:gd name="connsiteY6" fmla="*/ 810431 h 1237299"/>
              <a:gd name="connsiteX7" fmla="*/ 615903 w 8817050"/>
              <a:gd name="connsiteY7" fmla="*/ 480737 h 1237299"/>
              <a:gd name="connsiteX8" fmla="*/ 1932911 w 8817050"/>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405811 w 8606958"/>
              <a:gd name="connsiteY7" fmla="*/ 480737 h 1237299"/>
              <a:gd name="connsiteX8" fmla="*/ 1722819 w 8606958"/>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414334 w 8615481"/>
              <a:gd name="connsiteY7" fmla="*/ 4807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27632 w 8611771"/>
              <a:gd name="connsiteY0" fmla="*/ 0 h 1237299"/>
              <a:gd name="connsiteX1" fmla="*/ 8608668 w 8611771"/>
              <a:gd name="connsiteY1" fmla="*/ 12373 h 1237299"/>
              <a:gd name="connsiteX2" fmla="*/ 8605178 w 8611771"/>
              <a:gd name="connsiteY2" fmla="*/ 776598 h 1237299"/>
              <a:gd name="connsiteX3" fmla="*/ 8605178 w 8611771"/>
              <a:gd name="connsiteY3" fmla="*/ 1237299 h 1237299"/>
              <a:gd name="connsiteX4" fmla="*/ 8605178 w 8611771"/>
              <a:gd name="connsiteY4" fmla="*/ 1237299 h 1237299"/>
              <a:gd name="connsiteX5" fmla="*/ 4813 w 8611771"/>
              <a:gd name="connsiteY5" fmla="*/ 1237299 h 1237299"/>
              <a:gd name="connsiteX6" fmla="*/ 108625 w 8611771"/>
              <a:gd name="connsiteY6" fmla="*/ 810431 h 1237299"/>
              <a:gd name="connsiteX7" fmla="*/ 778685 w 8611771"/>
              <a:gd name="connsiteY7" fmla="*/ 251837 h 1237299"/>
              <a:gd name="connsiteX8" fmla="*/ 1727632 w 8611771"/>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773872 w 8606958"/>
              <a:gd name="connsiteY7" fmla="*/ 251837 h 1237299"/>
              <a:gd name="connsiteX8" fmla="*/ 1722819 w 8606958"/>
              <a:gd name="connsiteY8" fmla="*/ 0 h 1237299"/>
              <a:gd name="connsiteX0" fmla="*/ 1726697 w 8610836"/>
              <a:gd name="connsiteY0" fmla="*/ 0 h 1237299"/>
              <a:gd name="connsiteX1" fmla="*/ 8607733 w 8610836"/>
              <a:gd name="connsiteY1" fmla="*/ 12373 h 1237299"/>
              <a:gd name="connsiteX2" fmla="*/ 8604243 w 8610836"/>
              <a:gd name="connsiteY2" fmla="*/ 776598 h 1237299"/>
              <a:gd name="connsiteX3" fmla="*/ 8604243 w 8610836"/>
              <a:gd name="connsiteY3" fmla="*/ 1237299 h 1237299"/>
              <a:gd name="connsiteX4" fmla="*/ 8604243 w 8610836"/>
              <a:gd name="connsiteY4" fmla="*/ 1237299 h 1237299"/>
              <a:gd name="connsiteX5" fmla="*/ 3878 w 8610836"/>
              <a:gd name="connsiteY5" fmla="*/ 1237299 h 1237299"/>
              <a:gd name="connsiteX6" fmla="*/ 88815 w 8610836"/>
              <a:gd name="connsiteY6" fmla="*/ 810431 h 1237299"/>
              <a:gd name="connsiteX7" fmla="*/ 777750 w 8610836"/>
              <a:gd name="connsiteY7" fmla="*/ 251837 h 1237299"/>
              <a:gd name="connsiteX8" fmla="*/ 1726697 w 8610836"/>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637882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637882 w 8606958"/>
              <a:gd name="connsiteY8" fmla="*/ 0 h 1237299"/>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2298504 w 8606958"/>
              <a:gd name="connsiteY7" fmla="*/ 0 h 1249672"/>
              <a:gd name="connsiteX0" fmla="*/ 2600441 w 8908895"/>
              <a:gd name="connsiteY0" fmla="*/ 0 h 1249672"/>
              <a:gd name="connsiteX1" fmla="*/ 8905792 w 8908895"/>
              <a:gd name="connsiteY1" fmla="*/ 24746 h 1249672"/>
              <a:gd name="connsiteX2" fmla="*/ 8902302 w 8908895"/>
              <a:gd name="connsiteY2" fmla="*/ 788971 h 1249672"/>
              <a:gd name="connsiteX3" fmla="*/ 8902302 w 8908895"/>
              <a:gd name="connsiteY3" fmla="*/ 1249672 h 1249672"/>
              <a:gd name="connsiteX4" fmla="*/ 8902302 w 8908895"/>
              <a:gd name="connsiteY4" fmla="*/ 1249672 h 1249672"/>
              <a:gd name="connsiteX5" fmla="*/ 301937 w 8908895"/>
              <a:gd name="connsiteY5" fmla="*/ 1249672 h 1249672"/>
              <a:gd name="connsiteX6" fmla="*/ 2600441 w 8908895"/>
              <a:gd name="connsiteY6" fmla="*/ 0 h 1249672"/>
              <a:gd name="connsiteX0" fmla="*/ 2600441 w 8908895"/>
              <a:gd name="connsiteY0" fmla="*/ 0 h 1231113"/>
              <a:gd name="connsiteX1" fmla="*/ 8905792 w 8908895"/>
              <a:gd name="connsiteY1" fmla="*/ 6187 h 1231113"/>
              <a:gd name="connsiteX2" fmla="*/ 8902302 w 8908895"/>
              <a:gd name="connsiteY2" fmla="*/ 770412 h 1231113"/>
              <a:gd name="connsiteX3" fmla="*/ 8902302 w 8908895"/>
              <a:gd name="connsiteY3" fmla="*/ 1231113 h 1231113"/>
              <a:gd name="connsiteX4" fmla="*/ 8902302 w 8908895"/>
              <a:gd name="connsiteY4" fmla="*/ 1231113 h 1231113"/>
              <a:gd name="connsiteX5" fmla="*/ 301937 w 8908895"/>
              <a:gd name="connsiteY5" fmla="*/ 1231113 h 1231113"/>
              <a:gd name="connsiteX6" fmla="*/ 2600441 w 8908895"/>
              <a:gd name="connsiteY6" fmla="*/ 0 h 1231113"/>
              <a:gd name="connsiteX0" fmla="*/ 2716264 w 9024718"/>
              <a:gd name="connsiteY0" fmla="*/ 0 h 1231113"/>
              <a:gd name="connsiteX1" fmla="*/ 9021615 w 9024718"/>
              <a:gd name="connsiteY1" fmla="*/ 6187 h 1231113"/>
              <a:gd name="connsiteX2" fmla="*/ 9018125 w 9024718"/>
              <a:gd name="connsiteY2" fmla="*/ 770412 h 1231113"/>
              <a:gd name="connsiteX3" fmla="*/ 9018125 w 9024718"/>
              <a:gd name="connsiteY3" fmla="*/ 1231113 h 1231113"/>
              <a:gd name="connsiteX4" fmla="*/ 9018125 w 9024718"/>
              <a:gd name="connsiteY4" fmla="*/ 1231113 h 1231113"/>
              <a:gd name="connsiteX5" fmla="*/ 417760 w 9024718"/>
              <a:gd name="connsiteY5" fmla="*/ 1231113 h 1231113"/>
              <a:gd name="connsiteX6" fmla="*/ 2716264 w 9024718"/>
              <a:gd name="connsiteY6" fmla="*/ 0 h 1231113"/>
              <a:gd name="connsiteX0" fmla="*/ 2300894 w 8609348"/>
              <a:gd name="connsiteY0" fmla="*/ 0 h 1231113"/>
              <a:gd name="connsiteX1" fmla="*/ 8606245 w 8609348"/>
              <a:gd name="connsiteY1" fmla="*/ 6187 h 1231113"/>
              <a:gd name="connsiteX2" fmla="*/ 8602755 w 8609348"/>
              <a:gd name="connsiteY2" fmla="*/ 770412 h 1231113"/>
              <a:gd name="connsiteX3" fmla="*/ 8602755 w 8609348"/>
              <a:gd name="connsiteY3" fmla="*/ 1231113 h 1231113"/>
              <a:gd name="connsiteX4" fmla="*/ 8602755 w 8609348"/>
              <a:gd name="connsiteY4" fmla="*/ 1231113 h 1231113"/>
              <a:gd name="connsiteX5" fmla="*/ 2390 w 8609348"/>
              <a:gd name="connsiteY5" fmla="*/ 1231113 h 1231113"/>
              <a:gd name="connsiteX6" fmla="*/ 2300894 w 8609348"/>
              <a:gd name="connsiteY6" fmla="*/ 0 h 1231113"/>
              <a:gd name="connsiteX0" fmla="*/ 2299332 w 8607786"/>
              <a:gd name="connsiteY0" fmla="*/ 0 h 1231113"/>
              <a:gd name="connsiteX1" fmla="*/ 8604683 w 8607786"/>
              <a:gd name="connsiteY1" fmla="*/ 6187 h 1231113"/>
              <a:gd name="connsiteX2" fmla="*/ 8601193 w 8607786"/>
              <a:gd name="connsiteY2" fmla="*/ 770412 h 1231113"/>
              <a:gd name="connsiteX3" fmla="*/ 8601193 w 8607786"/>
              <a:gd name="connsiteY3" fmla="*/ 1231113 h 1231113"/>
              <a:gd name="connsiteX4" fmla="*/ 8601193 w 8607786"/>
              <a:gd name="connsiteY4" fmla="*/ 1231113 h 1231113"/>
              <a:gd name="connsiteX5" fmla="*/ 828 w 8607786"/>
              <a:gd name="connsiteY5" fmla="*/ 1231113 h 1231113"/>
              <a:gd name="connsiteX6" fmla="*/ 2299332 w 8607786"/>
              <a:gd name="connsiteY6" fmla="*/ 0 h 1231113"/>
              <a:gd name="connsiteX0" fmla="*/ 2298564 w 8607018"/>
              <a:gd name="connsiteY0" fmla="*/ 0 h 1231113"/>
              <a:gd name="connsiteX1" fmla="*/ 8603915 w 8607018"/>
              <a:gd name="connsiteY1" fmla="*/ 6187 h 1231113"/>
              <a:gd name="connsiteX2" fmla="*/ 8600425 w 8607018"/>
              <a:gd name="connsiteY2" fmla="*/ 770412 h 1231113"/>
              <a:gd name="connsiteX3" fmla="*/ 8600425 w 8607018"/>
              <a:gd name="connsiteY3" fmla="*/ 1231113 h 1231113"/>
              <a:gd name="connsiteX4" fmla="*/ 8600425 w 8607018"/>
              <a:gd name="connsiteY4" fmla="*/ 1231113 h 1231113"/>
              <a:gd name="connsiteX5" fmla="*/ 60 w 8607018"/>
              <a:gd name="connsiteY5" fmla="*/ 1231113 h 1231113"/>
              <a:gd name="connsiteX6" fmla="*/ 2298564 w 8607018"/>
              <a:gd name="connsiteY6" fmla="*/ 0 h 12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7018" h="1231113">
                <a:moveTo>
                  <a:pt x="2298564" y="0"/>
                </a:moveTo>
                <a:lnTo>
                  <a:pt x="8603915" y="6187"/>
                </a:lnTo>
                <a:cubicBezTo>
                  <a:pt x="8612551" y="339562"/>
                  <a:pt x="8600425" y="590326"/>
                  <a:pt x="8600425" y="770412"/>
                </a:cubicBezTo>
                <a:lnTo>
                  <a:pt x="8600425" y="1231113"/>
                </a:lnTo>
                <a:lnTo>
                  <a:pt x="8600425" y="1231113"/>
                </a:lnTo>
                <a:lnTo>
                  <a:pt x="60" y="1231113"/>
                </a:lnTo>
                <a:cubicBezTo>
                  <a:pt x="-2693" y="979529"/>
                  <a:pt x="81279" y="0"/>
                  <a:pt x="2298564" y="0"/>
                </a:cubicBezTo>
                <a:close/>
              </a:path>
            </a:pathLst>
          </a:custGeom>
          <a:solidFill>
            <a:schemeClr val="accent2">
              <a:alpha val="80000"/>
            </a:schemeClr>
          </a:solidFill>
        </p:spPr>
        <p:txBody>
          <a:bodyPr anchor="t">
            <a:noAutofit/>
          </a:bodyPr>
          <a:lstStyle>
            <a:lvl1pPr marL="1371600">
              <a:lnSpc>
                <a:spcPct val="280000"/>
              </a:lnSpc>
              <a:spcBef>
                <a:spcPts val="1800"/>
              </a:spcBef>
              <a:defRPr>
                <a:solidFill>
                  <a:schemeClr val="bg2"/>
                </a:solidFill>
              </a:defRPr>
            </a:lvl1pPr>
          </a:lstStyle>
          <a:p>
            <a:r>
              <a:rPr lang="en-US" sz="4400">
                <a:solidFill>
                  <a:srgbClr val="FFFFFF"/>
                </a:solidFill>
              </a:rPr>
              <a:t>Click to edit Master title style</a:t>
            </a:r>
            <a:endParaRPr lang="en-US" sz="4400" dirty="0">
              <a:solidFill>
                <a:srgbClr val="FFFFFF"/>
              </a:solidFill>
            </a:endParaRPr>
          </a:p>
        </p:txBody>
      </p:sp>
      <p:sp>
        <p:nvSpPr>
          <p:cNvPr id="36" name="Freeform: Shape 35">
            <a:extLst>
              <a:ext uri="{FF2B5EF4-FFF2-40B4-BE49-F238E27FC236}">
                <a16:creationId xmlns:a16="http://schemas.microsoft.com/office/drawing/2014/main" id="{9A0315CC-EC7D-4E65-936E-03F3BE2200E3}"/>
              </a:ext>
              <a:ext uri="{C183D7F6-B498-43B3-948B-1728B52AA6E4}">
                <adec:decorative xmlns:adec="http://schemas.microsoft.com/office/drawing/2017/decorative" val="1"/>
              </a:ext>
            </a:extLst>
          </p:cNvPr>
          <p:cNvSpPr/>
          <p:nvPr userDrawn="1"/>
        </p:nvSpPr>
        <p:spPr>
          <a:xfrm>
            <a:off x="7477125" y="0"/>
            <a:ext cx="4714875" cy="6858000"/>
          </a:xfrm>
          <a:custGeom>
            <a:avLst/>
            <a:gdLst>
              <a:gd name="connsiteX0" fmla="*/ 3611850 w 4528607"/>
              <a:gd name="connsiteY0" fmla="*/ 0 h 6858000"/>
              <a:gd name="connsiteX1" fmla="*/ 4528607 w 4528607"/>
              <a:gd name="connsiteY1" fmla="*/ 0 h 6858000"/>
              <a:gd name="connsiteX2" fmla="*/ 4528607 w 4528607"/>
              <a:gd name="connsiteY2" fmla="*/ 6858000 h 6858000"/>
              <a:gd name="connsiteX3" fmla="*/ 0 w 4528607"/>
              <a:gd name="connsiteY3" fmla="*/ 6858000 h 6858000"/>
              <a:gd name="connsiteX4" fmla="*/ 157749 w 4528607"/>
              <a:gd name="connsiteY4" fmla="*/ 6846005 h 6858000"/>
              <a:gd name="connsiteX5" fmla="*/ 3612770 w 4528607"/>
              <a:gd name="connsiteY5" fmla="*/ 3017366 h 6858000"/>
              <a:gd name="connsiteX6" fmla="*/ 3611350 w 4528607"/>
              <a:gd name="connsiteY6" fmla="*/ 2961216 h 6858000"/>
              <a:gd name="connsiteX7" fmla="*/ 3611850 w 4528607"/>
              <a:gd name="connsiteY7" fmla="*/ 2961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8607" h="6858000">
                <a:moveTo>
                  <a:pt x="3611850" y="0"/>
                </a:moveTo>
                <a:lnTo>
                  <a:pt x="4528607" y="0"/>
                </a:lnTo>
                <a:lnTo>
                  <a:pt x="4528607" y="6858000"/>
                </a:lnTo>
                <a:lnTo>
                  <a:pt x="0" y="6858000"/>
                </a:lnTo>
                <a:lnTo>
                  <a:pt x="157749" y="6846005"/>
                </a:lnTo>
                <a:cubicBezTo>
                  <a:pt x="2098384" y="6648923"/>
                  <a:pt x="3612770" y="5009996"/>
                  <a:pt x="3612770" y="3017366"/>
                </a:cubicBezTo>
                <a:lnTo>
                  <a:pt x="3611350" y="2961216"/>
                </a:lnTo>
                <a:lnTo>
                  <a:pt x="3611850" y="2961216"/>
                </a:lnTo>
                <a:close/>
              </a:path>
            </a:pathLst>
          </a:custGeom>
          <a:solidFill>
            <a:schemeClr val="accent2">
              <a:lumMod val="75000"/>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1DAB5A3B-4D59-4E0D-9EA9-FAFC9BFBB574}"/>
              </a:ext>
            </a:extLst>
          </p:cNvPr>
          <p:cNvSpPr>
            <a:spLocks noGrp="1"/>
          </p:cNvSpPr>
          <p:nvPr>
            <p:ph type="body" sz="quarter" idx="14"/>
          </p:nvPr>
        </p:nvSpPr>
        <p:spPr>
          <a:xfrm>
            <a:off x="2000614" y="5920740"/>
            <a:ext cx="5476512" cy="723900"/>
          </a:xfrm>
        </p:spPr>
        <p:txBody>
          <a:bodyPr>
            <a:noAutofit/>
          </a:bodyPr>
          <a:lstStyle>
            <a:lvl1pPr>
              <a:buNone/>
              <a:defRPr sz="2000">
                <a:solidFill>
                  <a:schemeClr val="bg2"/>
                </a:solidFill>
              </a:defRPr>
            </a:lvl1pPr>
            <a:lvl2pPr>
              <a:buNone/>
              <a:defRPr sz="2000">
                <a:solidFill>
                  <a:schemeClr val="bg2"/>
                </a:solidFill>
              </a:defRPr>
            </a:lvl2pPr>
            <a:lvl3pPr>
              <a:buNone/>
              <a:defRPr sz="2000">
                <a:solidFill>
                  <a:schemeClr val="bg2"/>
                </a:solidFill>
              </a:defRPr>
            </a:lvl3pPr>
            <a:lvl4pPr>
              <a:buNone/>
              <a:defRPr sz="2000">
                <a:solidFill>
                  <a:schemeClr val="bg2"/>
                </a:solidFill>
              </a:defRPr>
            </a:lvl4pPr>
            <a:lvl5pPr>
              <a:buNone/>
              <a:defRPr sz="20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755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8200" y="448056"/>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3200400" cy="3554039"/>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4496597" y="1679012"/>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4496597" y="2633472"/>
            <a:ext cx="3200400" cy="3554040"/>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255FA165-37DF-4E15-9395-3DD34C0F1CC8}"/>
              </a:ext>
            </a:extLst>
          </p:cNvPr>
          <p:cNvSpPr>
            <a:spLocks noGrp="1"/>
          </p:cNvSpPr>
          <p:nvPr>
            <p:ph type="body" sz="quarter" idx="13"/>
          </p:nvPr>
        </p:nvSpPr>
        <p:spPr>
          <a:xfrm>
            <a:off x="8153406" y="1682496"/>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CAFAE5B4-E9C2-4CEE-AE3C-EAD0E4227781}"/>
              </a:ext>
            </a:extLst>
          </p:cNvPr>
          <p:cNvSpPr>
            <a:spLocks noGrp="1"/>
          </p:cNvSpPr>
          <p:nvPr>
            <p:ph sz="quarter" idx="14"/>
          </p:nvPr>
        </p:nvSpPr>
        <p:spPr>
          <a:xfrm>
            <a:off x="8153406" y="2633472"/>
            <a:ext cx="3200400" cy="3554040"/>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4179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Summar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F77B68-7FA5-4C67-BB5E-544A66A74753}"/>
              </a:ext>
              <a:ext uri="{C183D7F6-B498-43B3-948B-1728B52AA6E4}">
                <adec:decorative xmlns:adec="http://schemas.microsoft.com/office/drawing/2017/decorative" val="1"/>
              </a:ext>
            </a:extLst>
          </p:cNvPr>
          <p:cNvSpPr/>
          <p:nvPr userDrawn="1"/>
        </p:nvSpPr>
        <p:spPr>
          <a:xfrm>
            <a:off x="0" y="0"/>
            <a:ext cx="12192000" cy="2128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0459E3D4-4913-4324-9732-B962CCA5DAB4}"/>
              </a:ext>
            </a:extLst>
          </p:cNvPr>
          <p:cNvSpPr>
            <a:spLocks noGrp="1"/>
          </p:cNvSpPr>
          <p:nvPr>
            <p:ph type="title"/>
          </p:nvPr>
        </p:nvSpPr>
        <p:spPr>
          <a:xfrm>
            <a:off x="914401" y="443553"/>
            <a:ext cx="9914859" cy="1325880"/>
          </a:xfrm>
        </p:spPr>
        <p:txBody>
          <a:bodyPr/>
          <a:lstStyle>
            <a:lvl1pPr>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12" name="Content Placeholder 9">
            <a:extLst>
              <a:ext uri="{FF2B5EF4-FFF2-40B4-BE49-F238E27FC236}">
                <a16:creationId xmlns:a16="http://schemas.microsoft.com/office/drawing/2014/main" id="{FE71C6AE-BA35-4C02-9C7B-2A2D9775DFEF}"/>
              </a:ext>
            </a:extLst>
          </p:cNvPr>
          <p:cNvSpPr>
            <a:spLocks noGrp="1"/>
          </p:cNvSpPr>
          <p:nvPr>
            <p:ph idx="1"/>
          </p:nvPr>
        </p:nvSpPr>
        <p:spPr>
          <a:xfrm>
            <a:off x="914400" y="2709080"/>
            <a:ext cx="5868537" cy="3467881"/>
          </a:xfrm>
        </p:spPr>
        <p:txBody>
          <a:bodyPr/>
          <a:lstStyle>
            <a:lvl1pPr marL="0" indent="0">
              <a:buNone/>
              <a:defRPr baseline="0"/>
            </a:lvl1pPr>
          </a:lstStyle>
          <a:p>
            <a:pPr lvl="0"/>
            <a:r>
              <a:rPr lang="en-US"/>
              <a:t>Click to edit Master text styles</a:t>
            </a:r>
          </a:p>
        </p:txBody>
      </p:sp>
      <p:sp>
        <p:nvSpPr>
          <p:cNvPr id="17" name="Freeform: Shape 16">
            <a:extLst>
              <a:ext uri="{FF2B5EF4-FFF2-40B4-BE49-F238E27FC236}">
                <a16:creationId xmlns:a16="http://schemas.microsoft.com/office/drawing/2014/main" id="{2F8E2564-CCE3-4E5F-BA7A-BE1CD195CC41}"/>
              </a:ext>
              <a:ext uri="{C183D7F6-B498-43B3-948B-1728B52AA6E4}">
                <adec:decorative xmlns:adec="http://schemas.microsoft.com/office/drawing/2017/decorative" val="1"/>
              </a:ext>
            </a:extLst>
          </p:cNvPr>
          <p:cNvSpPr/>
          <p:nvPr userDrawn="1"/>
        </p:nvSpPr>
        <p:spPr>
          <a:xfrm>
            <a:off x="9844851" y="1"/>
            <a:ext cx="2347150"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Picture Placeholder 23">
            <a:extLst>
              <a:ext uri="{FF2B5EF4-FFF2-40B4-BE49-F238E27FC236}">
                <a16:creationId xmlns:a16="http://schemas.microsoft.com/office/drawing/2014/main" id="{70E4796D-B53A-4567-BE9E-482FEC3EDB2A}"/>
              </a:ext>
            </a:extLst>
          </p:cNvPr>
          <p:cNvSpPr>
            <a:spLocks noGrp="1"/>
          </p:cNvSpPr>
          <p:nvPr>
            <p:ph type="pic" sz="quarter" idx="13"/>
          </p:nvPr>
        </p:nvSpPr>
        <p:spPr>
          <a:xfrm>
            <a:off x="7326184" y="2126134"/>
            <a:ext cx="2434622" cy="2503056"/>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solidFill>
        </p:spPr>
        <p:txBody>
          <a:bodyPr wrap="square">
            <a:noAutofit/>
          </a:bodyPr>
          <a:lstStyle/>
          <a:p>
            <a:r>
              <a:rPr lang="en-US"/>
              <a:t>Click icon to add picture</a:t>
            </a:r>
            <a:endParaRPr lang="en-US" dirty="0"/>
          </a:p>
        </p:txBody>
      </p:sp>
      <p:sp>
        <p:nvSpPr>
          <p:cNvPr id="30" name="Picture Placeholder 29">
            <a:extLst>
              <a:ext uri="{FF2B5EF4-FFF2-40B4-BE49-F238E27FC236}">
                <a16:creationId xmlns:a16="http://schemas.microsoft.com/office/drawing/2014/main" id="{1FD357AB-C536-40A5-BB4E-AD59A1D930C4}"/>
              </a:ext>
            </a:extLst>
          </p:cNvPr>
          <p:cNvSpPr>
            <a:spLocks noGrp="1"/>
          </p:cNvSpPr>
          <p:nvPr>
            <p:ph type="pic" sz="quarter" idx="14"/>
          </p:nvPr>
        </p:nvSpPr>
        <p:spPr>
          <a:xfrm>
            <a:off x="9759092" y="2118839"/>
            <a:ext cx="2432908" cy="2498880"/>
          </a:xfrm>
          <a:custGeom>
            <a:avLst/>
            <a:gdLst>
              <a:gd name="connsiteX0" fmla="*/ 0 w 2425326"/>
              <a:gd name="connsiteY0" fmla="*/ 0 h 2381426"/>
              <a:gd name="connsiteX1" fmla="*/ 254330 w 2425326"/>
              <a:gd name="connsiteY1" fmla="*/ 0 h 2381426"/>
              <a:gd name="connsiteX2" fmla="*/ 433844 w 2425326"/>
              <a:gd name="connsiteY2" fmla="*/ 25132 h 2381426"/>
              <a:gd name="connsiteX3" fmla="*/ 2424547 w 2425326"/>
              <a:gd name="connsiteY3" fmla="*/ 2186765 h 2381426"/>
              <a:gd name="connsiteX4" fmla="*/ 2425326 w 2425326"/>
              <a:gd name="connsiteY4" fmla="*/ 2202193 h 2381426"/>
              <a:gd name="connsiteX5" fmla="*/ 2425326 w 2425326"/>
              <a:gd name="connsiteY5" fmla="*/ 2381426 h 2381426"/>
              <a:gd name="connsiteX6" fmla="*/ 0 w 2425326"/>
              <a:gd name="connsiteY6" fmla="*/ 2381426 h 2381426"/>
              <a:gd name="connsiteX0" fmla="*/ 0 w 2701627"/>
              <a:gd name="connsiteY0" fmla="*/ 0 h 2419519"/>
              <a:gd name="connsiteX1" fmla="*/ 254330 w 2701627"/>
              <a:gd name="connsiteY1" fmla="*/ 0 h 2419519"/>
              <a:gd name="connsiteX2" fmla="*/ 433844 w 2701627"/>
              <a:gd name="connsiteY2" fmla="*/ 25132 h 2419519"/>
              <a:gd name="connsiteX3" fmla="*/ 2424547 w 2701627"/>
              <a:gd name="connsiteY3" fmla="*/ 2186765 h 2419519"/>
              <a:gd name="connsiteX4" fmla="*/ 2425326 w 2701627"/>
              <a:gd name="connsiteY4" fmla="*/ 2381426 h 2419519"/>
              <a:gd name="connsiteX5" fmla="*/ 0 w 2701627"/>
              <a:gd name="connsiteY5" fmla="*/ 2381426 h 2419519"/>
              <a:gd name="connsiteX6" fmla="*/ 0 w 2701627"/>
              <a:gd name="connsiteY6" fmla="*/ 0 h 2419519"/>
              <a:gd name="connsiteX0" fmla="*/ 0 w 2427563"/>
              <a:gd name="connsiteY0" fmla="*/ 0 h 2381426"/>
              <a:gd name="connsiteX1" fmla="*/ 254330 w 2427563"/>
              <a:gd name="connsiteY1" fmla="*/ 0 h 2381426"/>
              <a:gd name="connsiteX2" fmla="*/ 433844 w 2427563"/>
              <a:gd name="connsiteY2" fmla="*/ 25132 h 2381426"/>
              <a:gd name="connsiteX3" fmla="*/ 2425326 w 2427563"/>
              <a:gd name="connsiteY3" fmla="*/ 2381426 h 2381426"/>
              <a:gd name="connsiteX4" fmla="*/ 0 w 2427563"/>
              <a:gd name="connsiteY4" fmla="*/ 2381426 h 2381426"/>
              <a:gd name="connsiteX5" fmla="*/ 0 w 2427563"/>
              <a:gd name="connsiteY5" fmla="*/ 0 h 2381426"/>
              <a:gd name="connsiteX0" fmla="*/ 0 w 2425384"/>
              <a:gd name="connsiteY0" fmla="*/ 0 h 2381426"/>
              <a:gd name="connsiteX1" fmla="*/ 254330 w 2425384"/>
              <a:gd name="connsiteY1" fmla="*/ 0 h 2381426"/>
              <a:gd name="connsiteX2" fmla="*/ 433844 w 2425384"/>
              <a:gd name="connsiteY2" fmla="*/ 25132 h 2381426"/>
              <a:gd name="connsiteX3" fmla="*/ 2425326 w 2425384"/>
              <a:gd name="connsiteY3" fmla="*/ 2381426 h 2381426"/>
              <a:gd name="connsiteX4" fmla="*/ 0 w 2425384"/>
              <a:gd name="connsiteY4" fmla="*/ 2381426 h 2381426"/>
              <a:gd name="connsiteX5" fmla="*/ 0 w 2425384"/>
              <a:gd name="connsiteY5" fmla="*/ 0 h 2381426"/>
              <a:gd name="connsiteX0" fmla="*/ 0 w 2425326"/>
              <a:gd name="connsiteY0" fmla="*/ 0 h 2381426"/>
              <a:gd name="connsiteX1" fmla="*/ 254330 w 2425326"/>
              <a:gd name="connsiteY1" fmla="*/ 0 h 2381426"/>
              <a:gd name="connsiteX2" fmla="*/ 2425326 w 2425326"/>
              <a:gd name="connsiteY2" fmla="*/ 2381426 h 2381426"/>
              <a:gd name="connsiteX3" fmla="*/ 0 w 2425326"/>
              <a:gd name="connsiteY3" fmla="*/ 2381426 h 2381426"/>
              <a:gd name="connsiteX4" fmla="*/ 0 w 2425326"/>
              <a:gd name="connsiteY4"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14 h 2381440"/>
              <a:gd name="connsiteX1" fmla="*/ 2425326 w 2425326"/>
              <a:gd name="connsiteY1" fmla="*/ 2381440 h 2381440"/>
              <a:gd name="connsiteX2" fmla="*/ 0 w 2425326"/>
              <a:gd name="connsiteY2" fmla="*/ 2381440 h 2381440"/>
              <a:gd name="connsiteX3" fmla="*/ 0 w 2425326"/>
              <a:gd name="connsiteY3" fmla="*/ 14 h 2381440"/>
              <a:gd name="connsiteX0" fmla="*/ 0 w 2427169"/>
              <a:gd name="connsiteY0" fmla="*/ 14 h 2381440"/>
              <a:gd name="connsiteX1" fmla="*/ 2425326 w 2427169"/>
              <a:gd name="connsiteY1" fmla="*/ 2381440 h 2381440"/>
              <a:gd name="connsiteX2" fmla="*/ 0 w 2427169"/>
              <a:gd name="connsiteY2" fmla="*/ 2381440 h 2381440"/>
              <a:gd name="connsiteX3" fmla="*/ 0 w 2427169"/>
              <a:gd name="connsiteY3" fmla="*/ 14 h 2381440"/>
            </a:gdLst>
            <a:ahLst/>
            <a:cxnLst>
              <a:cxn ang="0">
                <a:pos x="connsiteX0" y="connsiteY0"/>
              </a:cxn>
              <a:cxn ang="0">
                <a:pos x="connsiteX1" y="connsiteY1"/>
              </a:cxn>
              <a:cxn ang="0">
                <a:pos x="connsiteX2" y="connsiteY2"/>
              </a:cxn>
              <a:cxn ang="0">
                <a:pos x="connsiteX3" y="connsiteY3"/>
              </a:cxn>
            </a:cxnLst>
            <a:rect l="l" t="t" r="r" b="b"/>
            <a:pathLst>
              <a:path w="2427169" h="2381440">
                <a:moveTo>
                  <a:pt x="0" y="14"/>
                </a:moveTo>
                <a:cubicBezTo>
                  <a:pt x="1692362" y="-4985"/>
                  <a:pt x="2470324" y="1326204"/>
                  <a:pt x="2425326" y="2381440"/>
                </a:cubicBezTo>
                <a:lnTo>
                  <a:pt x="0" y="2381440"/>
                </a:lnTo>
                <a:lnTo>
                  <a:pt x="0" y="14"/>
                </a:lnTo>
                <a:close/>
              </a:path>
            </a:pathLst>
          </a:custGeom>
          <a:solidFill>
            <a:schemeClr val="accent6">
              <a:lumMod val="60000"/>
              <a:lumOff val="40000"/>
            </a:schemeClr>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33" name="Picture Placeholder 32">
            <a:extLst>
              <a:ext uri="{FF2B5EF4-FFF2-40B4-BE49-F238E27FC236}">
                <a16:creationId xmlns:a16="http://schemas.microsoft.com/office/drawing/2014/main" id="{EF54B49C-CC16-4438-9923-F41C8E75273E}"/>
              </a:ext>
            </a:extLst>
          </p:cNvPr>
          <p:cNvSpPr>
            <a:spLocks noGrp="1"/>
          </p:cNvSpPr>
          <p:nvPr>
            <p:ph type="pic" sz="quarter" idx="15"/>
          </p:nvPr>
        </p:nvSpPr>
        <p:spPr>
          <a:xfrm>
            <a:off x="7324344" y="4503573"/>
            <a:ext cx="2434622" cy="2354427"/>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lumMod val="60000"/>
              <a:lumOff val="40000"/>
            </a:schemeClr>
          </a:solidFill>
        </p:spPr>
        <p:txBody>
          <a:bodyPr wrap="square">
            <a:noAutofit/>
          </a:bodyPr>
          <a:lstStyle/>
          <a:p>
            <a:r>
              <a:rPr lang="en-US"/>
              <a:t>Click icon to add picture</a:t>
            </a:r>
            <a:endParaRPr lang="en-US" dirty="0"/>
          </a:p>
        </p:txBody>
      </p:sp>
      <p:sp>
        <p:nvSpPr>
          <p:cNvPr id="36" name="Picture Placeholder 35">
            <a:extLst>
              <a:ext uri="{FF2B5EF4-FFF2-40B4-BE49-F238E27FC236}">
                <a16:creationId xmlns:a16="http://schemas.microsoft.com/office/drawing/2014/main" id="{BC1AB157-27FC-4B7D-9CCA-71C57045CEE4}"/>
              </a:ext>
            </a:extLst>
          </p:cNvPr>
          <p:cNvSpPr>
            <a:spLocks noGrp="1"/>
          </p:cNvSpPr>
          <p:nvPr>
            <p:ph type="pic" sz="quarter" idx="16"/>
          </p:nvPr>
        </p:nvSpPr>
        <p:spPr>
          <a:xfrm>
            <a:off x="9758966" y="4507560"/>
            <a:ext cx="2434622" cy="2350439"/>
          </a:xfrm>
          <a:custGeom>
            <a:avLst/>
            <a:gdLst>
              <a:gd name="connsiteX0" fmla="*/ 0 w 2434622"/>
              <a:gd name="connsiteY0" fmla="*/ 0 h 2342635"/>
              <a:gd name="connsiteX1" fmla="*/ 2434622 w 2434622"/>
              <a:gd name="connsiteY1" fmla="*/ 0 h 2342635"/>
              <a:gd name="connsiteX2" fmla="*/ 2434622 w 2434622"/>
              <a:gd name="connsiteY2" fmla="*/ 2342635 h 2342635"/>
              <a:gd name="connsiteX3" fmla="*/ 0 w 2434622"/>
              <a:gd name="connsiteY3" fmla="*/ 2342635 h 2342635"/>
            </a:gdLst>
            <a:ahLst/>
            <a:cxnLst>
              <a:cxn ang="0">
                <a:pos x="connsiteX0" y="connsiteY0"/>
              </a:cxn>
              <a:cxn ang="0">
                <a:pos x="connsiteX1" y="connsiteY1"/>
              </a:cxn>
              <a:cxn ang="0">
                <a:pos x="connsiteX2" y="connsiteY2"/>
              </a:cxn>
              <a:cxn ang="0">
                <a:pos x="connsiteX3" y="connsiteY3"/>
              </a:cxn>
            </a:cxnLst>
            <a:rect l="l" t="t" r="r" b="b"/>
            <a:pathLst>
              <a:path w="2434622" h="2342635">
                <a:moveTo>
                  <a:pt x="0" y="0"/>
                </a:moveTo>
                <a:lnTo>
                  <a:pt x="2434622" y="0"/>
                </a:lnTo>
                <a:lnTo>
                  <a:pt x="2434622" y="2342635"/>
                </a:lnTo>
                <a:lnTo>
                  <a:pt x="0" y="2342635"/>
                </a:lnTo>
                <a:close/>
              </a:path>
            </a:pathLst>
          </a:custGeom>
          <a:solidFill>
            <a:schemeClr val="accent6"/>
          </a:solidFill>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38389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bg>
      <p:bgPr>
        <a:solidFill>
          <a:schemeClr val="accent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BAB19D3-90A9-40E5-BED8-289A8919A7C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AD247D9-20CF-4BAD-906D-66DB8B85270B}"/>
              </a:ext>
            </a:extLst>
          </p:cNvPr>
          <p:cNvSpPr>
            <a:spLocks noGrp="1"/>
          </p:cNvSpPr>
          <p:nvPr>
            <p:ph type="title"/>
          </p:nvPr>
        </p:nvSpPr>
        <p:spPr>
          <a:xfrm>
            <a:off x="5963479" y="596393"/>
            <a:ext cx="5618922" cy="1542507"/>
          </a:xfrm>
        </p:spPr>
        <p:txBody>
          <a:bodyPr/>
          <a:lstStyle>
            <a:lvl1pPr>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16" name="Picture Placeholder 15">
            <a:extLst>
              <a:ext uri="{FF2B5EF4-FFF2-40B4-BE49-F238E27FC236}">
                <a16:creationId xmlns:a16="http://schemas.microsoft.com/office/drawing/2014/main" id="{80E4B7A8-67F1-4290-B537-DE49AD9FBFF7}"/>
              </a:ext>
              <a:ext uri="{C183D7F6-B498-43B3-948B-1728B52AA6E4}">
                <adec:decorative xmlns:adec="http://schemas.microsoft.com/office/drawing/2017/decorative" val="0"/>
              </a:ext>
            </a:extLst>
          </p:cNvPr>
          <p:cNvSpPr>
            <a:spLocks noGrp="1"/>
          </p:cNvSpPr>
          <p:nvPr>
            <p:ph type="pic" sz="quarter" idx="13"/>
          </p:nvPr>
        </p:nvSpPr>
        <p:spPr>
          <a:xfrm>
            <a:off x="0" y="-1"/>
            <a:ext cx="5181600" cy="6857999"/>
          </a:xfrm>
          <a:custGeom>
            <a:avLst/>
            <a:gdLst>
              <a:gd name="connsiteX0" fmla="*/ 0 w 5181600"/>
              <a:gd name="connsiteY0" fmla="*/ 0 h 6857999"/>
              <a:gd name="connsiteX1" fmla="*/ 5181600 w 5181600"/>
              <a:gd name="connsiteY1" fmla="*/ 0 h 6857999"/>
              <a:gd name="connsiteX2" fmla="*/ 5181600 w 5181600"/>
              <a:gd name="connsiteY2" fmla="*/ 4504871 h 6857999"/>
              <a:gd name="connsiteX3" fmla="*/ 5181598 w 5181600"/>
              <a:gd name="connsiteY3" fmla="*/ 4504830 h 6857999"/>
              <a:gd name="connsiteX4" fmla="*/ 5175215 w 5181600"/>
              <a:gd name="connsiteY4" fmla="*/ 4639646 h 6857999"/>
              <a:gd name="connsiteX5" fmla="*/ 2983485 w 5181600"/>
              <a:gd name="connsiteY5" fmla="*/ 6845334 h 6857999"/>
              <a:gd name="connsiteX6" fmla="*/ 2749639 w 5181600"/>
              <a:gd name="connsiteY6" fmla="*/ 6857142 h 6857999"/>
              <a:gd name="connsiteX7" fmla="*/ 2749639 w 5181600"/>
              <a:gd name="connsiteY7" fmla="*/ 6857999 h 6857999"/>
              <a:gd name="connsiteX8" fmla="*/ 0 w 5181600"/>
              <a:gd name="connsiteY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6857999">
                <a:moveTo>
                  <a:pt x="0" y="0"/>
                </a:moveTo>
                <a:lnTo>
                  <a:pt x="5181600" y="0"/>
                </a:lnTo>
                <a:lnTo>
                  <a:pt x="5181600" y="4504871"/>
                </a:lnTo>
                <a:lnTo>
                  <a:pt x="5181598" y="4504830"/>
                </a:lnTo>
                <a:lnTo>
                  <a:pt x="5175215" y="4639646"/>
                </a:lnTo>
                <a:cubicBezTo>
                  <a:pt x="5064605" y="5801747"/>
                  <a:pt x="4143475" y="6727530"/>
                  <a:pt x="2983485" y="6845334"/>
                </a:cubicBezTo>
                <a:lnTo>
                  <a:pt x="2749639" y="6857142"/>
                </a:lnTo>
                <a:lnTo>
                  <a:pt x="2749639" y="6857999"/>
                </a:lnTo>
                <a:lnTo>
                  <a:pt x="0" y="6857999"/>
                </a:lnTo>
                <a:close/>
              </a:path>
            </a:pathLst>
          </a:custGeom>
          <a:solidFill>
            <a:schemeClr val="accent6"/>
          </a:solidFill>
        </p:spPr>
        <p:txBody>
          <a:bodyPr wrap="square">
            <a:noAutofit/>
          </a:bodyPr>
          <a:lstStyle/>
          <a:p>
            <a:r>
              <a:rPr lang="en-US"/>
              <a:t>Click icon to add picture</a:t>
            </a:r>
            <a:endParaRPr lang="en-US" dirty="0"/>
          </a:p>
        </p:txBody>
      </p:sp>
      <p:sp>
        <p:nvSpPr>
          <p:cNvPr id="13" name="Content Placeholder 2">
            <a:extLst>
              <a:ext uri="{FF2B5EF4-FFF2-40B4-BE49-F238E27FC236}">
                <a16:creationId xmlns:a16="http://schemas.microsoft.com/office/drawing/2014/main" id="{E5EAFE93-40B7-4FF8-BEE7-E39911ECD80B}"/>
              </a:ext>
            </a:extLst>
          </p:cNvPr>
          <p:cNvSpPr>
            <a:spLocks noGrp="1"/>
          </p:cNvSpPr>
          <p:nvPr>
            <p:ph idx="1"/>
          </p:nvPr>
        </p:nvSpPr>
        <p:spPr>
          <a:xfrm>
            <a:off x="5963478" y="2138901"/>
            <a:ext cx="5618922" cy="4033299"/>
          </a:xfrm>
        </p:spPr>
        <p:txBody>
          <a:bodyPr>
            <a:normAutofit/>
          </a:bodyPr>
          <a:lstStyle>
            <a:lvl1pPr>
              <a:buNone/>
              <a:defRPr>
                <a:solidFill>
                  <a:schemeClr val="bg2"/>
                </a:solidFill>
              </a:defRPr>
            </a:lvl1pPr>
          </a:lstStyle>
          <a:p>
            <a:pPr lvl="0"/>
            <a:r>
              <a:rPr lang="en-US">
                <a:solidFill>
                  <a:srgbClr val="FFFFFF"/>
                </a:solidFill>
              </a:rPr>
              <a:t>Click to edit Master text styles</a:t>
            </a:r>
          </a:p>
        </p:txBody>
      </p:sp>
      <p:sp>
        <p:nvSpPr>
          <p:cNvPr id="14" name="Freeform: Shape 13">
            <a:extLst>
              <a:ext uri="{FF2B5EF4-FFF2-40B4-BE49-F238E27FC236}">
                <a16:creationId xmlns:a16="http://schemas.microsoft.com/office/drawing/2014/main" id="{C752B41F-4B4E-4E1F-9191-6BB3F421EDEC}"/>
              </a:ext>
              <a:ext uri="{C183D7F6-B498-43B3-948B-1728B52AA6E4}">
                <adec:decorative xmlns:adec="http://schemas.microsoft.com/office/drawing/2017/decorative" val="1"/>
              </a:ext>
            </a:extLst>
          </p:cNvPr>
          <p:cNvSpPr/>
          <p:nvPr userDrawn="1"/>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3EFD1DB-7478-445F-ACEF-64BE4DFEC83E}"/>
              </a:ext>
              <a:ext uri="{C183D7F6-B498-43B3-948B-1728B52AA6E4}">
                <adec:decorative xmlns:adec="http://schemas.microsoft.com/office/drawing/2017/decorative" val="1"/>
              </a:ext>
            </a:extLst>
          </p:cNvPr>
          <p:cNvSpPr/>
          <p:nvPr userDrawn="1"/>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2860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
        <p:nvSpPr>
          <p:cNvPr id="10" name="Title 1">
            <a:extLst>
              <a:ext uri="{FF2B5EF4-FFF2-40B4-BE49-F238E27FC236}">
                <a16:creationId xmlns:a16="http://schemas.microsoft.com/office/drawing/2014/main" id="{A2D13D15-77CA-4B50-9E08-0F58009A8EAB}"/>
              </a:ext>
            </a:extLst>
          </p:cNvPr>
          <p:cNvSpPr>
            <a:spLocks noGrp="1"/>
          </p:cNvSpPr>
          <p:nvPr>
            <p:ph type="ctrTitle"/>
          </p:nvPr>
        </p:nvSpPr>
        <p:spPr>
          <a:xfrm>
            <a:off x="2067635" y="4626592"/>
            <a:ext cx="8600365" cy="1224926"/>
          </a:xfrm>
        </p:spPr>
        <p:txBody>
          <a:bodyPr anchor="b">
            <a:noAutofit/>
          </a:bodyPr>
          <a:lstStyle/>
          <a:p>
            <a:r>
              <a:rPr lang="en-US" sz="4400">
                <a:solidFill>
                  <a:srgbClr val="FFFFFF"/>
                </a:solidFill>
              </a:rPr>
              <a:t>Click to edit Master title style</a:t>
            </a:r>
            <a:endParaRPr lang="en-US" sz="4400" dirty="0">
              <a:solidFill>
                <a:srgbClr val="FFFFFF"/>
              </a:solidFill>
            </a:endParaRPr>
          </a:p>
        </p:txBody>
      </p:sp>
      <p:sp>
        <p:nvSpPr>
          <p:cNvPr id="11" name="Subtitle 2">
            <a:extLst>
              <a:ext uri="{FF2B5EF4-FFF2-40B4-BE49-F238E27FC236}">
                <a16:creationId xmlns:a16="http://schemas.microsoft.com/office/drawing/2014/main" id="{FBB8E73D-B3E6-4E0A-8295-A9EB1572286C}"/>
              </a:ext>
            </a:extLst>
          </p:cNvPr>
          <p:cNvSpPr>
            <a:spLocks noGrp="1"/>
          </p:cNvSpPr>
          <p:nvPr>
            <p:ph type="subTitle" idx="1"/>
          </p:nvPr>
        </p:nvSpPr>
        <p:spPr>
          <a:xfrm>
            <a:off x="2067636" y="5936776"/>
            <a:ext cx="6660107" cy="625497"/>
          </a:xfrm>
        </p:spPr>
        <p:txBody>
          <a:bodyPr>
            <a:normAutofit/>
          </a:bodyPr>
          <a:lstStyle/>
          <a:p>
            <a:r>
              <a:rPr lang="en-US" sz="1400">
                <a:solidFill>
                  <a:srgbClr val="FFFFFF"/>
                </a:solidFill>
              </a:rPr>
              <a:t>Click to edit Master subtitle style</a:t>
            </a:r>
            <a:endParaRPr lang="en-US" sz="1400" dirty="0">
              <a:solidFill>
                <a:srgbClr val="FFFFFF"/>
              </a:solidFill>
            </a:endParaRPr>
          </a:p>
        </p:txBody>
      </p:sp>
    </p:spTree>
    <p:extLst>
      <p:ext uri="{BB962C8B-B14F-4D97-AF65-F5344CB8AC3E}">
        <p14:creationId xmlns:p14="http://schemas.microsoft.com/office/powerpoint/2010/main" val="3067989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lvl1pPr>
              <a:defRPr>
                <a:solidFill>
                  <a:schemeClr val="bg2"/>
                </a:solidFill>
              </a:defRPr>
            </a:lvl1pPr>
          </a:lstStyle>
          <a:p>
            <a:r>
              <a:rPr lang="en-US" dirty="0"/>
              <a:t>2/8/20XX</a:t>
            </a:r>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26370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110016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21212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521571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77714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64736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91E54-DBE4-467A-A827-2C5C88E612F7}"/>
              </a:ext>
              <a:ext uri="{C183D7F6-B498-43B3-948B-1728B52AA6E4}">
                <adec:decorative xmlns:adec="http://schemas.microsoft.com/office/drawing/2017/decorative" val="1"/>
              </a:ext>
            </a:extLst>
          </p:cNvPr>
          <p:cNvSpPr/>
          <p:nvPr userDrawn="1"/>
        </p:nvSpPr>
        <p:spPr>
          <a:xfrm>
            <a:off x="0" y="2880244"/>
            <a:ext cx="12192000" cy="397775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DBAED78D-8293-4554-BA23-D14EC617A455}"/>
              </a:ext>
            </a:extLst>
          </p:cNvPr>
          <p:cNvSpPr>
            <a:spLocks noGrp="1"/>
          </p:cNvSpPr>
          <p:nvPr>
            <p:ph type="title"/>
          </p:nvPr>
        </p:nvSpPr>
        <p:spPr>
          <a:xfrm>
            <a:off x="914401" y="525440"/>
            <a:ext cx="5390983" cy="1963318"/>
          </a:xfrm>
        </p:spPr>
        <p:txBody>
          <a:bodyPr/>
          <a:lstStyle>
            <a:lvl1pPr>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20" name="Content Placeholder 2">
            <a:extLst>
              <a:ext uri="{FF2B5EF4-FFF2-40B4-BE49-F238E27FC236}">
                <a16:creationId xmlns:a16="http://schemas.microsoft.com/office/drawing/2014/main" id="{A9EFAE44-6509-43CD-AB03-7B4944875BE4}"/>
              </a:ext>
            </a:extLst>
          </p:cNvPr>
          <p:cNvSpPr>
            <a:spLocks noGrp="1"/>
          </p:cNvSpPr>
          <p:nvPr>
            <p:ph idx="1"/>
          </p:nvPr>
        </p:nvSpPr>
        <p:spPr>
          <a:xfrm>
            <a:off x="914401" y="3377821"/>
            <a:ext cx="5181600" cy="2799142"/>
          </a:xfrm>
        </p:spPr>
        <p:txBody>
          <a:bodyP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24" name="Picture Placeholder 23">
            <a:extLst>
              <a:ext uri="{FF2B5EF4-FFF2-40B4-BE49-F238E27FC236}">
                <a16:creationId xmlns:a16="http://schemas.microsoft.com/office/drawing/2014/main" id="{D5749D8A-F20A-4228-9136-5891AE0352B9}"/>
              </a:ext>
            </a:extLst>
          </p:cNvPr>
          <p:cNvSpPr>
            <a:spLocks noGrp="1"/>
          </p:cNvSpPr>
          <p:nvPr>
            <p:ph type="pic" sz="quarter" idx="13"/>
          </p:nvPr>
        </p:nvSpPr>
        <p:spPr>
          <a:xfrm>
            <a:off x="6514166" y="-1798"/>
            <a:ext cx="2846566" cy="2872294"/>
          </a:xfrm>
          <a:custGeom>
            <a:avLst/>
            <a:gdLst>
              <a:gd name="connsiteX0" fmla="*/ 2797 w 2846566"/>
              <a:gd name="connsiteY0" fmla="*/ 0 h 2838450"/>
              <a:gd name="connsiteX1" fmla="*/ 2846566 w 2846566"/>
              <a:gd name="connsiteY1" fmla="*/ 0 h 2838450"/>
              <a:gd name="connsiteX2" fmla="*/ 2846566 w 2846566"/>
              <a:gd name="connsiteY2" fmla="*/ 2838450 h 2838450"/>
              <a:gd name="connsiteX3" fmla="*/ 2091122 w 2846566"/>
              <a:gd name="connsiteY3" fmla="*/ 2838450 h 2838450"/>
              <a:gd name="connsiteX4" fmla="*/ 1974232 w 2846566"/>
              <a:gd name="connsiteY4" fmla="*/ 2820914 h 2838450"/>
              <a:gd name="connsiteX5" fmla="*/ 0 w 2846566"/>
              <a:gd name="connsiteY5" fmla="*/ 404262 h 2838450"/>
              <a:gd name="connsiteX6" fmla="*/ 2797 w 2846566"/>
              <a:gd name="connsiteY6" fmla="*/ 293225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66" h="2838450">
                <a:moveTo>
                  <a:pt x="2797" y="0"/>
                </a:moveTo>
                <a:lnTo>
                  <a:pt x="2846566" y="0"/>
                </a:lnTo>
                <a:lnTo>
                  <a:pt x="2846566" y="2838450"/>
                </a:lnTo>
                <a:lnTo>
                  <a:pt x="2091122" y="2838450"/>
                </a:lnTo>
                <a:lnTo>
                  <a:pt x="1974232" y="2820914"/>
                </a:lnTo>
                <a:cubicBezTo>
                  <a:pt x="848632" y="2597020"/>
                  <a:pt x="0" y="1600146"/>
                  <a:pt x="0" y="404262"/>
                </a:cubicBezTo>
                <a:lnTo>
                  <a:pt x="2797" y="293225"/>
                </a:lnTo>
                <a:close/>
              </a:path>
            </a:pathLst>
          </a:custGeom>
          <a:solidFill>
            <a:schemeClr val="accent6"/>
          </a:solidFill>
        </p:spPr>
        <p:txBody>
          <a:bodyPr wrap="square">
            <a:noAutofit/>
          </a:bodyPr>
          <a:lstStyle>
            <a:lvl1pPr algn="r">
              <a:defRPr/>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4A3C6DC1-25FD-4947-8211-89B20E599AE3}"/>
              </a:ext>
            </a:extLst>
          </p:cNvPr>
          <p:cNvSpPr>
            <a:spLocks noGrp="1"/>
          </p:cNvSpPr>
          <p:nvPr>
            <p:ph type="pic" sz="quarter" idx="14"/>
          </p:nvPr>
        </p:nvSpPr>
        <p:spPr>
          <a:xfrm>
            <a:off x="9360733" y="-1798"/>
            <a:ext cx="2826990" cy="2854594"/>
          </a:xfrm>
          <a:custGeom>
            <a:avLst/>
            <a:gdLst>
              <a:gd name="connsiteX0" fmla="*/ 0 w 2826990"/>
              <a:gd name="connsiteY0" fmla="*/ 0 h 2854594"/>
              <a:gd name="connsiteX1" fmla="*/ 2826990 w 2826990"/>
              <a:gd name="connsiteY1" fmla="*/ 0 h 2854594"/>
              <a:gd name="connsiteX2" fmla="*/ 2826990 w 2826990"/>
              <a:gd name="connsiteY2" fmla="*/ 2854594 h 2854594"/>
              <a:gd name="connsiteX3" fmla="*/ 0 w 2826990"/>
              <a:gd name="connsiteY3" fmla="*/ 2854594 h 2854594"/>
            </a:gdLst>
            <a:ahLst/>
            <a:cxnLst>
              <a:cxn ang="0">
                <a:pos x="connsiteX0" y="connsiteY0"/>
              </a:cxn>
              <a:cxn ang="0">
                <a:pos x="connsiteX1" y="connsiteY1"/>
              </a:cxn>
              <a:cxn ang="0">
                <a:pos x="connsiteX2" y="connsiteY2"/>
              </a:cxn>
              <a:cxn ang="0">
                <a:pos x="connsiteX3" y="connsiteY3"/>
              </a:cxn>
            </a:cxnLst>
            <a:rect l="l" t="t" r="r" b="b"/>
            <a:pathLst>
              <a:path w="2826990" h="2854594">
                <a:moveTo>
                  <a:pt x="0" y="0"/>
                </a:moveTo>
                <a:lnTo>
                  <a:pt x="2826990" y="0"/>
                </a:lnTo>
                <a:lnTo>
                  <a:pt x="2826990" y="2854594"/>
                </a:lnTo>
                <a:lnTo>
                  <a:pt x="0" y="2854594"/>
                </a:lnTo>
                <a:close/>
              </a:path>
            </a:pathLst>
          </a:custGeom>
          <a:solidFill>
            <a:schemeClr val="accent6">
              <a:lumMod val="60000"/>
              <a:lumOff val="40000"/>
            </a:schemeClr>
          </a:solidFill>
        </p:spPr>
        <p:txBody>
          <a:bodyPr wrap="square">
            <a:noAutofit/>
          </a:bodyPr>
          <a:lstStyle/>
          <a:p>
            <a:r>
              <a:rPr lang="en-US"/>
              <a:t>Click icon to add picture</a:t>
            </a:r>
            <a:endParaRPr lang="en-US" dirty="0"/>
          </a:p>
        </p:txBody>
      </p:sp>
      <p:sp>
        <p:nvSpPr>
          <p:cNvPr id="30" name="Picture Placeholder 29">
            <a:extLst>
              <a:ext uri="{FF2B5EF4-FFF2-40B4-BE49-F238E27FC236}">
                <a16:creationId xmlns:a16="http://schemas.microsoft.com/office/drawing/2014/main" id="{53C819AA-E73C-44C7-9928-5E1A8A22BC5F}"/>
              </a:ext>
            </a:extLst>
          </p:cNvPr>
          <p:cNvSpPr>
            <a:spLocks noGrp="1"/>
          </p:cNvSpPr>
          <p:nvPr>
            <p:ph type="pic" sz="quarter" idx="15"/>
          </p:nvPr>
        </p:nvSpPr>
        <p:spPr>
          <a:xfrm>
            <a:off x="6514169" y="2856391"/>
            <a:ext cx="2846565" cy="4001609"/>
          </a:xfrm>
          <a:custGeom>
            <a:avLst/>
            <a:gdLst>
              <a:gd name="connsiteX0" fmla="*/ 2436721 w 2846565"/>
              <a:gd name="connsiteY0" fmla="*/ 0 h 4001609"/>
              <a:gd name="connsiteX1" fmla="*/ 2846565 w 2846565"/>
              <a:gd name="connsiteY1" fmla="*/ 0 h 4001609"/>
              <a:gd name="connsiteX2" fmla="*/ 2846565 w 2846565"/>
              <a:gd name="connsiteY2" fmla="*/ 4001609 h 4001609"/>
              <a:gd name="connsiteX3" fmla="*/ 2796 w 2846565"/>
              <a:gd name="connsiteY3" fmla="*/ 4001608 h 4001609"/>
              <a:gd name="connsiteX4" fmla="*/ 2796 w 2846565"/>
              <a:gd name="connsiteY4" fmla="*/ 2564348 h 4001609"/>
              <a:gd name="connsiteX5" fmla="*/ 0 w 2846565"/>
              <a:gd name="connsiteY5" fmla="*/ 2453758 h 4001609"/>
              <a:gd name="connsiteX6" fmla="*/ 2202875 w 2846565"/>
              <a:gd name="connsiteY6" fmla="*/ 12668 h 4001609"/>
              <a:gd name="connsiteX7" fmla="*/ 2436721 w 2846565"/>
              <a:gd name="connsiteY7" fmla="*/ 860 h 400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565" h="4001609">
                <a:moveTo>
                  <a:pt x="2436721" y="0"/>
                </a:moveTo>
                <a:lnTo>
                  <a:pt x="2846565" y="0"/>
                </a:lnTo>
                <a:lnTo>
                  <a:pt x="2846565" y="4001609"/>
                </a:lnTo>
                <a:lnTo>
                  <a:pt x="2796" y="4001608"/>
                </a:lnTo>
                <a:lnTo>
                  <a:pt x="2796" y="2564348"/>
                </a:lnTo>
                <a:lnTo>
                  <a:pt x="0" y="2453758"/>
                </a:lnTo>
                <a:cubicBezTo>
                  <a:pt x="0" y="1183283"/>
                  <a:pt x="965553" y="138326"/>
                  <a:pt x="2202875" y="12668"/>
                </a:cubicBezTo>
                <a:lnTo>
                  <a:pt x="2436721" y="860"/>
                </a:lnTo>
                <a:close/>
              </a:path>
            </a:pathLst>
          </a:custGeom>
          <a:solidFill>
            <a:schemeClr val="accent6">
              <a:lumMod val="60000"/>
              <a:lumOff val="40000"/>
            </a:schemeClr>
          </a:solidFill>
        </p:spPr>
        <p:txBody>
          <a:bodyPr wrap="square">
            <a:noAutofit/>
          </a:bodyPr>
          <a:lstStyle>
            <a:lvl1pPr algn="r">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64635F40-0058-44E0-95CD-8FFAE1876473}"/>
              </a:ext>
            </a:extLst>
          </p:cNvPr>
          <p:cNvSpPr>
            <a:spLocks noGrp="1"/>
          </p:cNvSpPr>
          <p:nvPr>
            <p:ph type="pic" sz="quarter" idx="16"/>
          </p:nvPr>
        </p:nvSpPr>
        <p:spPr>
          <a:xfrm>
            <a:off x="9356456" y="2828943"/>
            <a:ext cx="2835544" cy="4038805"/>
          </a:xfrm>
          <a:custGeom>
            <a:avLst/>
            <a:gdLst>
              <a:gd name="connsiteX0" fmla="*/ 0 w 2835544"/>
              <a:gd name="connsiteY0" fmla="*/ 0 h 4038805"/>
              <a:gd name="connsiteX1" fmla="*/ 2835544 w 2835544"/>
              <a:gd name="connsiteY1" fmla="*/ 0 h 4038805"/>
              <a:gd name="connsiteX2" fmla="*/ 2835544 w 2835544"/>
              <a:gd name="connsiteY2" fmla="*/ 4038805 h 4038805"/>
              <a:gd name="connsiteX3" fmla="*/ 0 w 2835544"/>
              <a:gd name="connsiteY3" fmla="*/ 4038805 h 4038805"/>
            </a:gdLst>
            <a:ahLst/>
            <a:cxnLst>
              <a:cxn ang="0">
                <a:pos x="connsiteX0" y="connsiteY0"/>
              </a:cxn>
              <a:cxn ang="0">
                <a:pos x="connsiteX1" y="connsiteY1"/>
              </a:cxn>
              <a:cxn ang="0">
                <a:pos x="connsiteX2" y="connsiteY2"/>
              </a:cxn>
              <a:cxn ang="0">
                <a:pos x="connsiteX3" y="connsiteY3"/>
              </a:cxn>
            </a:cxnLst>
            <a:rect l="l" t="t" r="r" b="b"/>
            <a:pathLst>
              <a:path w="2835544" h="4038805">
                <a:moveTo>
                  <a:pt x="0" y="0"/>
                </a:moveTo>
                <a:lnTo>
                  <a:pt x="2835544" y="0"/>
                </a:lnTo>
                <a:lnTo>
                  <a:pt x="2835544" y="4038805"/>
                </a:lnTo>
                <a:lnTo>
                  <a:pt x="0" y="4038805"/>
                </a:lnTo>
                <a:close/>
              </a:path>
            </a:pathLst>
          </a:custGeom>
          <a:solidFill>
            <a:schemeClr val="accent6"/>
          </a:solidFill>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12057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624BCA1-E0EF-42A1-B762-D68E4B984818}"/>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05C258CF-58AC-4C7A-A953-392693E55383}"/>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5F9CDC83-34B8-4E32-84EC-92854CEE4996}"/>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21E215A6-E6FC-4D5A-9881-E87CC750741B}"/>
              </a:ext>
            </a:extLst>
          </p:cNvPr>
          <p:cNvSpPr>
            <a:spLocks noGrp="1"/>
          </p:cNvSpPr>
          <p:nvPr>
            <p:ph type="title"/>
          </p:nvPr>
        </p:nvSpPr>
        <p:spPr>
          <a:xfrm>
            <a:off x="2743200" y="1"/>
            <a:ext cx="9432315" cy="2198972"/>
          </a:xfrm>
          <a:custGeom>
            <a:avLst/>
            <a:gdLst>
              <a:gd name="connsiteX0" fmla="*/ 0 w 10240035"/>
              <a:gd name="connsiteY0" fmla="*/ 0 h 2198971"/>
              <a:gd name="connsiteX1" fmla="*/ 10240035 w 10240035"/>
              <a:gd name="connsiteY1" fmla="*/ 0 h 2198971"/>
              <a:gd name="connsiteX2" fmla="*/ 10240035 w 10240035"/>
              <a:gd name="connsiteY2" fmla="*/ 0 h 2198971"/>
              <a:gd name="connsiteX3" fmla="*/ 10240035 w 10240035"/>
              <a:gd name="connsiteY3" fmla="*/ 1099486 h 2198971"/>
              <a:gd name="connsiteX4" fmla="*/ 9140549 w 10240035"/>
              <a:gd name="connsiteY4" fmla="*/ 2198972 h 2198971"/>
              <a:gd name="connsiteX5" fmla="*/ 1099486 w 10240035"/>
              <a:gd name="connsiteY5" fmla="*/ 2198971 h 2198971"/>
              <a:gd name="connsiteX6" fmla="*/ 0 w 10240035"/>
              <a:gd name="connsiteY6" fmla="*/ 1099485 h 2198971"/>
              <a:gd name="connsiteX7" fmla="*/ 0 w 10240035"/>
              <a:gd name="connsiteY7" fmla="*/ 0 h 2198971"/>
              <a:gd name="connsiteX8" fmla="*/ 0 w 10240035"/>
              <a:gd name="connsiteY8" fmla="*/ 0 h 2198971"/>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89670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698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317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661291"/>
              <a:gd name="connsiteY0" fmla="*/ 0 h 2198972"/>
              <a:gd name="connsiteX1" fmla="*/ 10240035 w 10661291"/>
              <a:gd name="connsiteY1" fmla="*/ 0 h 2198972"/>
              <a:gd name="connsiteX2" fmla="*/ 7951829 w 10661291"/>
              <a:gd name="connsiteY2" fmla="*/ 2198972 h 2198972"/>
              <a:gd name="connsiteX3" fmla="*/ 1099486 w 10661291"/>
              <a:gd name="connsiteY3" fmla="*/ 2198971 h 2198972"/>
              <a:gd name="connsiteX4" fmla="*/ 0 w 10661291"/>
              <a:gd name="connsiteY4" fmla="*/ 1099485 h 2198972"/>
              <a:gd name="connsiteX5" fmla="*/ 0 w 10661291"/>
              <a:gd name="connsiteY5" fmla="*/ 0 h 2198972"/>
              <a:gd name="connsiteX6" fmla="*/ 0 w 10661291"/>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0 w 10240035"/>
              <a:gd name="connsiteY5" fmla="*/ 0 h 2198972"/>
              <a:gd name="connsiteX0" fmla="*/ 80772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807720 w 10240035"/>
              <a:gd name="connsiteY5" fmla="*/ 0 h 2198972"/>
              <a:gd name="connsiteX0" fmla="*/ 900020 w 10332335"/>
              <a:gd name="connsiteY0" fmla="*/ 0 h 2198972"/>
              <a:gd name="connsiteX1" fmla="*/ 10332335 w 10332335"/>
              <a:gd name="connsiteY1" fmla="*/ 0 h 2198972"/>
              <a:gd name="connsiteX2" fmla="*/ 8044129 w 10332335"/>
              <a:gd name="connsiteY2" fmla="*/ 2198972 h 2198972"/>
              <a:gd name="connsiteX3" fmla="*/ 1191786 w 10332335"/>
              <a:gd name="connsiteY3" fmla="*/ 2198971 h 2198972"/>
              <a:gd name="connsiteX4" fmla="*/ 900020 w 10332335"/>
              <a:gd name="connsiteY4" fmla="*/ 0 h 2198972"/>
              <a:gd name="connsiteX0" fmla="*/ 325154 w 9757469"/>
              <a:gd name="connsiteY0" fmla="*/ 0 h 2198972"/>
              <a:gd name="connsiteX1" fmla="*/ 9757469 w 9757469"/>
              <a:gd name="connsiteY1" fmla="*/ 0 h 2198972"/>
              <a:gd name="connsiteX2" fmla="*/ 7469263 w 9757469"/>
              <a:gd name="connsiteY2" fmla="*/ 2198972 h 2198972"/>
              <a:gd name="connsiteX3" fmla="*/ 616920 w 9757469"/>
              <a:gd name="connsiteY3" fmla="*/ 2198971 h 2198972"/>
              <a:gd name="connsiteX4" fmla="*/ 325154 w 9757469"/>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291766 w 9432315"/>
              <a:gd name="connsiteY3" fmla="*/ 2198971 h 2198972"/>
              <a:gd name="connsiteX4" fmla="*/ 0 w 9432315"/>
              <a:gd name="connsiteY4" fmla="*/ 0 h 2198972"/>
              <a:gd name="connsiteX0" fmla="*/ 69347 w 9501662"/>
              <a:gd name="connsiteY0" fmla="*/ 0 h 2198972"/>
              <a:gd name="connsiteX1" fmla="*/ 9501662 w 9501662"/>
              <a:gd name="connsiteY1" fmla="*/ 0 h 2198972"/>
              <a:gd name="connsiteX2" fmla="*/ 7213456 w 9501662"/>
              <a:gd name="connsiteY2" fmla="*/ 2198972 h 2198972"/>
              <a:gd name="connsiteX3" fmla="*/ 86793 w 9501662"/>
              <a:gd name="connsiteY3" fmla="*/ 2198971 h 2198972"/>
              <a:gd name="connsiteX4" fmla="*/ 69347 w 9501662"/>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17446 w 9432315"/>
              <a:gd name="connsiteY3" fmla="*/ 2198971 h 2198972"/>
              <a:gd name="connsiteX4" fmla="*/ 0 w 9432315"/>
              <a:gd name="connsiteY4" fmla="*/ 0 h 219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315" h="2198972">
                <a:moveTo>
                  <a:pt x="0" y="0"/>
                </a:moveTo>
                <a:lnTo>
                  <a:pt x="9432315" y="0"/>
                </a:lnTo>
                <a:cubicBezTo>
                  <a:pt x="9248860" y="1235175"/>
                  <a:pt x="8210334" y="2137277"/>
                  <a:pt x="7144109" y="2198972"/>
                </a:cubicBezTo>
                <a:lnTo>
                  <a:pt x="17446" y="2198971"/>
                </a:lnTo>
                <a:cubicBezTo>
                  <a:pt x="30721" y="1146676"/>
                  <a:pt x="575" y="838935"/>
                  <a:pt x="0" y="0"/>
                </a:cubicBezTo>
                <a:close/>
              </a:path>
            </a:pathLst>
          </a:custGeom>
          <a:solidFill>
            <a:schemeClr val="accent2">
              <a:alpha val="80000"/>
            </a:schemeClr>
          </a:solidFill>
        </p:spPr>
        <p:txBody>
          <a:bodyPr/>
          <a:lstStyle>
            <a:lvl1pPr marL="548640">
              <a:lnSpc>
                <a:spcPct val="100000"/>
              </a:lnSpc>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18" name="Picture Placeholder 17">
            <a:extLst>
              <a:ext uri="{FF2B5EF4-FFF2-40B4-BE49-F238E27FC236}">
                <a16:creationId xmlns:a16="http://schemas.microsoft.com/office/drawing/2014/main" id="{704EC18E-B48D-4AD7-A5B5-3D57255D1A23}"/>
              </a:ext>
            </a:extLst>
          </p:cNvPr>
          <p:cNvSpPr>
            <a:spLocks noGrp="1"/>
          </p:cNvSpPr>
          <p:nvPr>
            <p:ph type="pic" sz="quarter" idx="13"/>
          </p:nvPr>
        </p:nvSpPr>
        <p:spPr>
          <a:xfrm>
            <a:off x="-16483" y="0"/>
            <a:ext cx="2773332" cy="2202508"/>
          </a:xfrm>
          <a:custGeom>
            <a:avLst/>
            <a:gdLst>
              <a:gd name="connsiteX0" fmla="*/ 0 w 2773332"/>
              <a:gd name="connsiteY0" fmla="*/ 0 h 2202508"/>
              <a:gd name="connsiteX1" fmla="*/ 2773332 w 2773332"/>
              <a:gd name="connsiteY1" fmla="*/ 0 h 2202508"/>
              <a:gd name="connsiteX2" fmla="*/ 2773332 w 2773332"/>
              <a:gd name="connsiteY2" fmla="*/ 2202508 h 2202508"/>
              <a:gd name="connsiteX3" fmla="*/ 0 w 2773332"/>
              <a:gd name="connsiteY3" fmla="*/ 2202508 h 2202508"/>
            </a:gdLst>
            <a:ahLst/>
            <a:cxnLst>
              <a:cxn ang="0">
                <a:pos x="connsiteX0" y="connsiteY0"/>
              </a:cxn>
              <a:cxn ang="0">
                <a:pos x="connsiteX1" y="connsiteY1"/>
              </a:cxn>
              <a:cxn ang="0">
                <a:pos x="connsiteX2" y="connsiteY2"/>
              </a:cxn>
              <a:cxn ang="0">
                <a:pos x="connsiteX3" y="connsiteY3"/>
              </a:cxn>
            </a:cxnLst>
            <a:rect l="l" t="t" r="r" b="b"/>
            <a:pathLst>
              <a:path w="2773332" h="2202508">
                <a:moveTo>
                  <a:pt x="0" y="0"/>
                </a:moveTo>
                <a:lnTo>
                  <a:pt x="2773332" y="0"/>
                </a:lnTo>
                <a:lnTo>
                  <a:pt x="2773332" y="2202508"/>
                </a:lnTo>
                <a:lnTo>
                  <a:pt x="0" y="2202508"/>
                </a:lnTo>
                <a:close/>
              </a:path>
            </a:pathLst>
          </a:custGeom>
          <a:solidFill>
            <a:schemeClr val="accent6"/>
          </a:solidFill>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FAE5A08C-2BA6-4754-806E-3BEAE8D2EC19}"/>
              </a:ext>
            </a:extLst>
          </p:cNvPr>
          <p:cNvSpPr>
            <a:spLocks noGrp="1"/>
          </p:cNvSpPr>
          <p:nvPr>
            <p:ph type="pic" sz="quarter" idx="14"/>
          </p:nvPr>
        </p:nvSpPr>
        <p:spPr>
          <a:xfrm>
            <a:off x="-16484" y="2202508"/>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lumMod val="60000"/>
              <a:lumOff val="40000"/>
            </a:schemeClr>
          </a:solidFill>
        </p:spPr>
        <p:txBody>
          <a:bodyPr wrap="square">
            <a:noAutofit/>
          </a:bodyPr>
          <a:lstStyle/>
          <a:p>
            <a:r>
              <a:rPr lang="en-US"/>
              <a:t>Click icon to add picture</a:t>
            </a:r>
            <a:endParaRPr lang="en-US" dirty="0"/>
          </a:p>
        </p:txBody>
      </p:sp>
      <p:sp>
        <p:nvSpPr>
          <p:cNvPr id="25" name="Picture Placeholder 24">
            <a:extLst>
              <a:ext uri="{FF2B5EF4-FFF2-40B4-BE49-F238E27FC236}">
                <a16:creationId xmlns:a16="http://schemas.microsoft.com/office/drawing/2014/main" id="{BBE1FA0E-416C-4623-840A-A04A5237BCF4}"/>
              </a:ext>
            </a:extLst>
          </p:cNvPr>
          <p:cNvSpPr>
            <a:spLocks noGrp="1"/>
          </p:cNvSpPr>
          <p:nvPr>
            <p:ph type="pic" sz="quarter" idx="15"/>
          </p:nvPr>
        </p:nvSpPr>
        <p:spPr>
          <a:xfrm>
            <a:off x="-16484" y="4530254"/>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solidFill>
        </p:spPr>
        <p:txBody>
          <a:bodyPr wrap="square">
            <a:noAutofit/>
          </a:bodyPr>
          <a:lstStyle/>
          <a:p>
            <a:r>
              <a:rPr lang="en-US"/>
              <a:t>Click icon to add picture</a:t>
            </a:r>
            <a:endParaRPr lang="en-US" dirty="0"/>
          </a:p>
        </p:txBody>
      </p:sp>
      <p:sp>
        <p:nvSpPr>
          <p:cNvPr id="17" name="Content Placeholder 2">
            <a:extLst>
              <a:ext uri="{FF2B5EF4-FFF2-40B4-BE49-F238E27FC236}">
                <a16:creationId xmlns:a16="http://schemas.microsoft.com/office/drawing/2014/main" id="{03BD1FF0-3229-401F-AEC3-09AE70428EF2}"/>
              </a:ext>
            </a:extLst>
          </p:cNvPr>
          <p:cNvSpPr>
            <a:spLocks noGrp="1"/>
          </p:cNvSpPr>
          <p:nvPr>
            <p:ph idx="1"/>
          </p:nvPr>
        </p:nvSpPr>
        <p:spPr>
          <a:xfrm>
            <a:off x="3352800" y="2794177"/>
            <a:ext cx="7476460" cy="3382786"/>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accent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accent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080524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55B30B-7677-4AAC-9890-81A7EFF6BF4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E5F686-1654-4CE7-8DA0-0D626B36E1E9}"/>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AA6281C-6C47-45BE-9BDA-1518A016E938}"/>
              </a:ext>
            </a:extLst>
          </p:cNvPr>
          <p:cNvSpPr>
            <a:spLocks noGrp="1"/>
          </p:cNvSpPr>
          <p:nvPr>
            <p:ph type="ctrTitle"/>
          </p:nvPr>
        </p:nvSpPr>
        <p:spPr>
          <a:xfrm>
            <a:off x="914400" y="685798"/>
            <a:ext cx="4770783" cy="3217461"/>
          </a:xfrm>
        </p:spPr>
        <p:txBody>
          <a:bodyPr>
            <a:normAutofit/>
          </a:bodyPr>
          <a:lstStyle>
            <a:lvl1pPr>
              <a:defRPr>
                <a:solidFill>
                  <a:schemeClr val="bg2"/>
                </a:solidFill>
              </a:defRPr>
            </a:lvl1pPr>
          </a:lstStyle>
          <a:p>
            <a:pPr algn="l"/>
            <a:r>
              <a:rPr lang="en-US">
                <a:solidFill>
                  <a:srgbClr val="FFFFFF"/>
                </a:solidFill>
              </a:rPr>
              <a:t>Click to edit Master title style</a:t>
            </a:r>
            <a:endParaRPr lang="en-US" dirty="0">
              <a:solidFill>
                <a:srgbClr val="FFFFFF"/>
              </a:solidFill>
            </a:endParaRPr>
          </a:p>
        </p:txBody>
      </p:sp>
      <p:sp>
        <p:nvSpPr>
          <p:cNvPr id="15" name="Picture Placeholder 14">
            <a:extLst>
              <a:ext uri="{FF2B5EF4-FFF2-40B4-BE49-F238E27FC236}">
                <a16:creationId xmlns:a16="http://schemas.microsoft.com/office/drawing/2014/main" id="{AC1FE5B8-D695-49EA-BEA4-B9282CC4EF89}"/>
              </a:ext>
            </a:extLst>
          </p:cNvPr>
          <p:cNvSpPr>
            <a:spLocks noGrp="1"/>
          </p:cNvSpPr>
          <p:nvPr>
            <p:ph type="pic" sz="quarter" idx="13"/>
          </p:nvPr>
        </p:nvSpPr>
        <p:spPr>
          <a:xfrm>
            <a:off x="6057901" y="1"/>
            <a:ext cx="6134099" cy="6857999"/>
          </a:xfrm>
          <a:custGeom>
            <a:avLst/>
            <a:gdLst>
              <a:gd name="connsiteX0" fmla="*/ 2378699 w 6134099"/>
              <a:gd name="connsiteY0" fmla="*/ 0 h 6857999"/>
              <a:gd name="connsiteX1" fmla="*/ 6134099 w 6134099"/>
              <a:gd name="connsiteY1" fmla="*/ 0 h 6857999"/>
              <a:gd name="connsiteX2" fmla="*/ 6134099 w 6134099"/>
              <a:gd name="connsiteY2" fmla="*/ 6857999 h 6857999"/>
              <a:gd name="connsiteX3" fmla="*/ 2401766 w 6134099"/>
              <a:gd name="connsiteY3" fmla="*/ 6857999 h 6857999"/>
              <a:gd name="connsiteX4" fmla="*/ 2397402 w 6134099"/>
              <a:gd name="connsiteY4" fmla="*/ 6856523 h 6857999"/>
              <a:gd name="connsiteX5" fmla="*/ 0 w 6134099"/>
              <a:gd name="connsiteY5" fmla="*/ 3424574 h 6857999"/>
              <a:gd name="connsiteX6" fmla="*/ 2231484 w 6134099"/>
              <a:gd name="connsiteY6" fmla="*/ 580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4099" h="6857999">
                <a:moveTo>
                  <a:pt x="2378699" y="0"/>
                </a:moveTo>
                <a:lnTo>
                  <a:pt x="6134099" y="0"/>
                </a:lnTo>
                <a:lnTo>
                  <a:pt x="6134099" y="6857999"/>
                </a:lnTo>
                <a:lnTo>
                  <a:pt x="2401766" y="6857999"/>
                </a:lnTo>
                <a:lnTo>
                  <a:pt x="2397402" y="6856523"/>
                </a:lnTo>
                <a:cubicBezTo>
                  <a:pt x="998410" y="6344283"/>
                  <a:pt x="0" y="5001024"/>
                  <a:pt x="0" y="3424574"/>
                </a:cubicBezTo>
                <a:cubicBezTo>
                  <a:pt x="0" y="1911182"/>
                  <a:pt x="920134" y="612699"/>
                  <a:pt x="2231484" y="58045"/>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4" name="Subtitle 2">
            <a:extLst>
              <a:ext uri="{FF2B5EF4-FFF2-40B4-BE49-F238E27FC236}">
                <a16:creationId xmlns:a16="http://schemas.microsoft.com/office/drawing/2014/main" id="{E24FC61A-6DA9-444C-9D55-2FE464BD581F}"/>
              </a:ext>
            </a:extLst>
          </p:cNvPr>
          <p:cNvSpPr>
            <a:spLocks noGrp="1"/>
          </p:cNvSpPr>
          <p:nvPr>
            <p:ph type="subTitle" idx="1"/>
          </p:nvPr>
        </p:nvSpPr>
        <p:spPr>
          <a:xfrm>
            <a:off x="0" y="4327140"/>
            <a:ext cx="11576868" cy="2530860"/>
          </a:xfrm>
          <a:custGeom>
            <a:avLst/>
            <a:gdLst>
              <a:gd name="connsiteX0" fmla="*/ 0 w 11576868"/>
              <a:gd name="connsiteY0" fmla="*/ 0 h 2500380"/>
              <a:gd name="connsiteX1" fmla="*/ 10326678 w 11576868"/>
              <a:gd name="connsiteY1" fmla="*/ 0 h 2500380"/>
              <a:gd name="connsiteX2" fmla="*/ 11576868 w 11576868"/>
              <a:gd name="connsiteY2" fmla="*/ 1250190 h 2500380"/>
              <a:gd name="connsiteX3" fmla="*/ 11576868 w 11576868"/>
              <a:gd name="connsiteY3" fmla="*/ 2500380 h 2500380"/>
              <a:gd name="connsiteX4" fmla="*/ 0 w 11576868"/>
              <a:gd name="connsiteY4" fmla="*/ 2500380 h 2500380"/>
              <a:gd name="connsiteX5" fmla="*/ 0 w 11576868"/>
              <a:gd name="connsiteY5" fmla="*/ 0 h 2500380"/>
              <a:gd name="connsiteX0" fmla="*/ 0 w 12449160"/>
              <a:gd name="connsiteY0" fmla="*/ 0 h 2500380"/>
              <a:gd name="connsiteX1" fmla="*/ 10326678 w 12449160"/>
              <a:gd name="connsiteY1" fmla="*/ 0 h 2500380"/>
              <a:gd name="connsiteX2" fmla="*/ 11576868 w 12449160"/>
              <a:gd name="connsiteY2" fmla="*/ 2500380 h 2500380"/>
              <a:gd name="connsiteX3" fmla="*/ 0 w 12449160"/>
              <a:gd name="connsiteY3" fmla="*/ 2500380 h 2500380"/>
              <a:gd name="connsiteX4" fmla="*/ 0 w 12449160"/>
              <a:gd name="connsiteY4" fmla="*/ 0 h 2500380"/>
              <a:gd name="connsiteX0" fmla="*/ 0 w 11640738"/>
              <a:gd name="connsiteY0" fmla="*/ 0 h 2500380"/>
              <a:gd name="connsiteX1" fmla="*/ 10326678 w 11640738"/>
              <a:gd name="connsiteY1" fmla="*/ 0 h 2500380"/>
              <a:gd name="connsiteX2" fmla="*/ 11576868 w 11640738"/>
              <a:gd name="connsiteY2" fmla="*/ 2500380 h 2500380"/>
              <a:gd name="connsiteX3" fmla="*/ 0 w 11640738"/>
              <a:gd name="connsiteY3" fmla="*/ 2500380 h 2500380"/>
              <a:gd name="connsiteX4" fmla="*/ 0 w 11640738"/>
              <a:gd name="connsiteY4" fmla="*/ 0 h 2500380"/>
              <a:gd name="connsiteX0" fmla="*/ 0 w 11576868"/>
              <a:gd name="connsiteY0" fmla="*/ 0 h 2500380"/>
              <a:gd name="connsiteX1" fmla="*/ 1032667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7323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0922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8179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5588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10567 h 2510947"/>
              <a:gd name="connsiteX1" fmla="*/ 8558838 w 11576868"/>
              <a:gd name="connsiteY1" fmla="*/ 10567 h 2510947"/>
              <a:gd name="connsiteX2" fmla="*/ 11576868 w 11576868"/>
              <a:gd name="connsiteY2" fmla="*/ 2510947 h 2510947"/>
              <a:gd name="connsiteX3" fmla="*/ 0 w 11576868"/>
              <a:gd name="connsiteY3" fmla="*/ 2510947 h 2510947"/>
              <a:gd name="connsiteX4" fmla="*/ 0 w 11576868"/>
              <a:gd name="connsiteY4" fmla="*/ 10567 h 2510947"/>
              <a:gd name="connsiteX0" fmla="*/ 0 w 11576868"/>
              <a:gd name="connsiteY0" fmla="*/ 462 h 2500842"/>
              <a:gd name="connsiteX1" fmla="*/ 8558838 w 11576868"/>
              <a:gd name="connsiteY1" fmla="*/ 462 h 2500842"/>
              <a:gd name="connsiteX2" fmla="*/ 11576868 w 11576868"/>
              <a:gd name="connsiteY2" fmla="*/ 2500842 h 2500842"/>
              <a:gd name="connsiteX3" fmla="*/ 0 w 11576868"/>
              <a:gd name="connsiteY3" fmla="*/ 2500842 h 2500842"/>
              <a:gd name="connsiteX4" fmla="*/ 0 w 11576868"/>
              <a:gd name="connsiteY4" fmla="*/ 462 h 2500842"/>
              <a:gd name="connsiteX0" fmla="*/ 0 w 11576868"/>
              <a:gd name="connsiteY0" fmla="*/ 30928 h 2531308"/>
              <a:gd name="connsiteX1" fmla="*/ 8558838 w 11576868"/>
              <a:gd name="connsiteY1" fmla="*/ 448 h 2531308"/>
              <a:gd name="connsiteX2" fmla="*/ 11576868 w 11576868"/>
              <a:gd name="connsiteY2" fmla="*/ 2531308 h 2531308"/>
              <a:gd name="connsiteX3" fmla="*/ 0 w 11576868"/>
              <a:gd name="connsiteY3" fmla="*/ 2531308 h 2531308"/>
              <a:gd name="connsiteX4" fmla="*/ 0 w 11576868"/>
              <a:gd name="connsiteY4" fmla="*/ 30928 h 2531308"/>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868" h="2530860">
                <a:moveTo>
                  <a:pt x="0" y="30480"/>
                </a:moveTo>
                <a:lnTo>
                  <a:pt x="8558838" y="0"/>
                </a:lnTo>
                <a:cubicBezTo>
                  <a:pt x="10335916" y="20490"/>
                  <a:pt x="11453941" y="1016850"/>
                  <a:pt x="11576868" y="2530860"/>
                </a:cubicBezTo>
                <a:lnTo>
                  <a:pt x="0" y="2530860"/>
                </a:lnTo>
                <a:lnTo>
                  <a:pt x="0" y="30480"/>
                </a:lnTo>
                <a:close/>
              </a:path>
            </a:pathLst>
          </a:custGeom>
          <a:solidFill>
            <a:schemeClr val="accent2">
              <a:lumMod val="75000"/>
              <a:alpha val="80000"/>
            </a:schemeClr>
          </a:solidFill>
        </p:spPr>
        <p:txBody>
          <a:bodyPr anchor="t"/>
          <a:lstStyle>
            <a:lvl1pPr marL="914400" indent="0">
              <a:lnSpc>
                <a:spcPct val="400000"/>
              </a:lnSpc>
              <a:buNone/>
              <a:defRPr>
                <a:solidFill>
                  <a:schemeClr val="bg2"/>
                </a:solidFill>
              </a:defRPr>
            </a:lvl1pPr>
          </a:lstStyle>
          <a:p>
            <a:r>
              <a:rPr lang="en-US">
                <a:solidFill>
                  <a:srgbClr val="FFFFFF"/>
                </a:solidFill>
              </a:rPr>
              <a:t>Click to edit Master subtitle style</a:t>
            </a:r>
            <a:endParaRPr lang="en-US" dirty="0">
              <a:solidFill>
                <a:srgbClr val="FFFFFF"/>
              </a:solidFill>
            </a:endParaRPr>
          </a:p>
        </p:txBody>
      </p:sp>
    </p:spTree>
    <p:extLst>
      <p:ext uri="{BB962C8B-B14F-4D97-AF65-F5344CB8AC3E}">
        <p14:creationId xmlns:p14="http://schemas.microsoft.com/office/powerpoint/2010/main" val="3063901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a:lstStyle>
            <a:lvl1pPr algn="l">
              <a:defRPr>
                <a:solidFill>
                  <a:schemeClr val="accent2"/>
                </a:solidFill>
              </a:defRPr>
            </a:lvl1pPr>
          </a:lstStyle>
          <a:p>
            <a:r>
              <a:rPr lang="en-US" dirty="0"/>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2"/>
                </a:solidFill>
              </a:defRPr>
            </a:lvl1pPr>
          </a:lstStyle>
          <a:p>
            <a:r>
              <a:rPr lang="en-US" dirty="0"/>
              <a:t>2/8/20XX</a:t>
            </a:r>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4695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6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853440" y="1825625"/>
            <a:ext cx="1050036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a:lstStyle>
            <a:lvl1pPr algn="l">
              <a:defRPr>
                <a:solidFill>
                  <a:schemeClr val="accent2"/>
                </a:solidFill>
              </a:defRPr>
            </a:lvl1pPr>
          </a:lstStyle>
          <a:p>
            <a:r>
              <a:rPr lang="en-US" dirty="0"/>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2"/>
                </a:solidFill>
              </a:defRPr>
            </a:lvl1pPr>
          </a:lstStyle>
          <a:p>
            <a:r>
              <a:rPr lang="en-US" dirty="0"/>
              <a:t>2/8/20XX</a:t>
            </a:r>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94463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bg>
      <p:bgPr>
        <a:solidFill>
          <a:schemeClr val="accent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F47EA1B-2641-431A-B894-4A66FC5A0484}"/>
              </a:ext>
              <a:ext uri="{C183D7F6-B498-43B3-948B-1728B52AA6E4}">
                <adec:decorative xmlns:adec="http://schemas.microsoft.com/office/drawing/2017/decorative" val="1"/>
              </a:ext>
            </a:extLst>
          </p:cNvPr>
          <p:cNvSpPr/>
          <p:nvPr userDrawn="1"/>
        </p:nvSpPr>
        <p:spPr>
          <a:xfrm rot="16200000">
            <a:off x="6246663" y="-1789711"/>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F21A2820-A76E-454D-9A0E-F8F7B2136764}"/>
              </a:ext>
            </a:extLst>
          </p:cNvPr>
          <p:cNvSpPr>
            <a:spLocks noGrp="1"/>
          </p:cNvSpPr>
          <p:nvPr>
            <p:ph type="ctrTitle"/>
          </p:nvPr>
        </p:nvSpPr>
        <p:spPr>
          <a:xfrm>
            <a:off x="1249327" y="919717"/>
            <a:ext cx="5761074" cy="3423684"/>
          </a:xfrm>
        </p:spPr>
        <p:txBody>
          <a:bodyPr anchor="b"/>
          <a:lstStyle>
            <a:lvl1pPr>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9" name="Subtitle 2">
            <a:extLst>
              <a:ext uri="{FF2B5EF4-FFF2-40B4-BE49-F238E27FC236}">
                <a16:creationId xmlns:a16="http://schemas.microsoft.com/office/drawing/2014/main" id="{0ED9A69A-6A32-4722-924D-7FEFEA9195BD}"/>
              </a:ext>
            </a:extLst>
          </p:cNvPr>
          <p:cNvSpPr>
            <a:spLocks noGrp="1"/>
          </p:cNvSpPr>
          <p:nvPr>
            <p:ph type="subTitle" idx="1"/>
          </p:nvPr>
        </p:nvSpPr>
        <p:spPr>
          <a:xfrm>
            <a:off x="1249327" y="4795284"/>
            <a:ext cx="4846674" cy="1084522"/>
          </a:xfrm>
        </p:spPr>
        <p:txBody>
          <a:bodyPr/>
          <a:lstStyle>
            <a:lvl1pPr>
              <a:buNone/>
              <a:defRPr>
                <a:solidFill>
                  <a:schemeClr val="bg2"/>
                </a:solidFill>
              </a:defRPr>
            </a:lvl1pPr>
          </a:lstStyle>
          <a:p>
            <a:r>
              <a:rPr lang="en-US">
                <a:solidFill>
                  <a:srgbClr val="FFFFFF"/>
                </a:solidFill>
              </a:rPr>
              <a:t>Click to edit Master subtitle style</a:t>
            </a:r>
            <a:endParaRPr lang="en-US" dirty="0">
              <a:solidFill>
                <a:srgbClr val="FFFFFF"/>
              </a:solidFill>
            </a:endParaRPr>
          </a:p>
        </p:txBody>
      </p:sp>
      <p:sp>
        <p:nvSpPr>
          <p:cNvPr id="12" name="Freeform: Shape 11">
            <a:extLst>
              <a:ext uri="{FF2B5EF4-FFF2-40B4-BE49-F238E27FC236}">
                <a16:creationId xmlns:a16="http://schemas.microsoft.com/office/drawing/2014/main" id="{F1587820-C6FA-402E-9F8D-2DAE5BF9588D}"/>
              </a:ext>
              <a:ext uri="{C183D7F6-B498-43B3-948B-1728B52AA6E4}">
                <adec:decorative xmlns:adec="http://schemas.microsoft.com/office/drawing/2017/decorative" val="1"/>
              </a:ext>
            </a:extLst>
          </p:cNvPr>
          <p:cNvSpPr/>
          <p:nvPr userDrawn="1"/>
        </p:nvSpPr>
        <p:spPr>
          <a:xfrm rot="5400000">
            <a:off x="4513861" y="3447061"/>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a:xfrm>
            <a:off x="1252728" y="6434560"/>
            <a:ext cx="3428012" cy="365125"/>
          </a:xfrm>
        </p:spPr>
        <p:txBody>
          <a:bodyPr/>
          <a:lstStyle>
            <a:lvl1pPr>
              <a:defRPr>
                <a:solidFill>
                  <a:schemeClr val="bg2"/>
                </a:solidFill>
              </a:defRPr>
            </a:lvl1pPr>
          </a:lstStyle>
          <a:p>
            <a:r>
              <a:rPr lang="en-US" dirty="0"/>
              <a:t>Sample Footer Text</a:t>
            </a:r>
          </a:p>
        </p:txBody>
      </p:sp>
      <p:sp>
        <p:nvSpPr>
          <p:cNvPr id="19" name="Picture Placeholder 18">
            <a:extLst>
              <a:ext uri="{FF2B5EF4-FFF2-40B4-BE49-F238E27FC236}">
                <a16:creationId xmlns:a16="http://schemas.microsoft.com/office/drawing/2014/main" id="{31E70801-1BA4-4276-9934-E418115C0325}"/>
              </a:ext>
            </a:extLst>
          </p:cNvPr>
          <p:cNvSpPr>
            <a:spLocks noGrp="1"/>
          </p:cNvSpPr>
          <p:nvPr>
            <p:ph type="pic" sz="quarter" idx="13"/>
          </p:nvPr>
        </p:nvSpPr>
        <p:spPr>
          <a:xfrm>
            <a:off x="7924800" y="1"/>
            <a:ext cx="4267200"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6"/>
          </a:solidFill>
        </p:spPr>
        <p:txBody>
          <a:bodyPr wrap="square" anchor="ctr">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927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bg>
      <p:bgPr>
        <a:solidFill>
          <a:schemeClr val="accent2">
            <a:lumMod val="75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A75F14-4851-4FA1-AF45-240D9124B95E}"/>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9AE08278-E6C4-4B25-8343-43C881C00718}"/>
              </a:ext>
              <a:ext uri="{C183D7F6-B498-43B3-948B-1728B52AA6E4}">
                <adec:decorative xmlns:adec="http://schemas.microsoft.com/office/drawing/2017/decorative" val="1"/>
              </a:ext>
            </a:extLst>
          </p:cNvPr>
          <p:cNvSpPr/>
          <p:nvPr userDrawn="1"/>
        </p:nvSpPr>
        <p:spPr>
          <a:xfrm>
            <a:off x="9844850" y="1"/>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20CC2109-6984-401D-BF1D-B4F0C35B03C1}"/>
              </a:ext>
              <a:ext uri="{C183D7F6-B498-43B3-948B-1728B52AA6E4}">
                <adec:decorative xmlns:adec="http://schemas.microsoft.com/office/drawing/2017/decorative" val="1"/>
              </a:ext>
            </a:extLst>
          </p:cNvPr>
          <p:cNvSpPr/>
          <p:nvPr userDrawn="1"/>
        </p:nvSpPr>
        <p:spPr>
          <a:xfrm>
            <a:off x="9844850" y="-770"/>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lumMod val="60000"/>
              <a:lumOff val="4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itle 1">
            <a:extLst>
              <a:ext uri="{FF2B5EF4-FFF2-40B4-BE49-F238E27FC236}">
                <a16:creationId xmlns:a16="http://schemas.microsoft.com/office/drawing/2014/main" id="{4510ECF1-6DD2-4E35-8398-66D76389712F}"/>
              </a:ext>
            </a:extLst>
          </p:cNvPr>
          <p:cNvSpPr>
            <a:spLocks noGrp="1"/>
          </p:cNvSpPr>
          <p:nvPr>
            <p:ph type="title"/>
          </p:nvPr>
        </p:nvSpPr>
        <p:spPr>
          <a:xfrm>
            <a:off x="1" y="10159"/>
            <a:ext cx="12191999" cy="2128731"/>
          </a:xfrm>
          <a:custGeom>
            <a:avLst/>
            <a:gdLst>
              <a:gd name="connsiteX0" fmla="*/ 0 w 12191999"/>
              <a:gd name="connsiteY0" fmla="*/ 0 h 2123863"/>
              <a:gd name="connsiteX1" fmla="*/ 12191999 w 12191999"/>
              <a:gd name="connsiteY1" fmla="*/ 0 h 2123863"/>
              <a:gd name="connsiteX2" fmla="*/ 12191999 w 12191999"/>
              <a:gd name="connsiteY2" fmla="*/ 0 h 2123863"/>
              <a:gd name="connsiteX3" fmla="*/ 12191999 w 12191999"/>
              <a:gd name="connsiteY3" fmla="*/ 1061932 h 2123863"/>
              <a:gd name="connsiteX4" fmla="*/ 11130067 w 12191999"/>
              <a:gd name="connsiteY4" fmla="*/ 2123864 h 2123863"/>
              <a:gd name="connsiteX5" fmla="*/ 1061932 w 12191999"/>
              <a:gd name="connsiteY5" fmla="*/ 2123863 h 2123863"/>
              <a:gd name="connsiteX6" fmla="*/ 0 w 12191999"/>
              <a:gd name="connsiteY6" fmla="*/ 1061931 h 2123863"/>
              <a:gd name="connsiteX7" fmla="*/ 0 w 12191999"/>
              <a:gd name="connsiteY7" fmla="*/ 0 h 2123863"/>
              <a:gd name="connsiteX8" fmla="*/ 0 w 12191999"/>
              <a:gd name="connsiteY8" fmla="*/ 0 h 2123863"/>
              <a:gd name="connsiteX0" fmla="*/ 0 w 12191999"/>
              <a:gd name="connsiteY0" fmla="*/ 0 h 2123864"/>
              <a:gd name="connsiteX1" fmla="*/ 12191999 w 12191999"/>
              <a:gd name="connsiteY1" fmla="*/ 0 h 2123864"/>
              <a:gd name="connsiteX2" fmla="*/ 12191999 w 12191999"/>
              <a:gd name="connsiteY2" fmla="*/ 0 h 2123864"/>
              <a:gd name="connsiteX3" fmla="*/ 1113006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3"/>
              <a:gd name="connsiteX1" fmla="*/ 12191999 w 12191999"/>
              <a:gd name="connsiteY1" fmla="*/ 0 h 2123863"/>
              <a:gd name="connsiteX2" fmla="*/ 12191999 w 12191999"/>
              <a:gd name="connsiteY2" fmla="*/ 0 h 2123863"/>
              <a:gd name="connsiteX3" fmla="*/ 1026138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3"/>
              <a:gd name="connsiteX1" fmla="*/ 12191999 w 12191999"/>
              <a:gd name="connsiteY1" fmla="*/ 0 h 2123863"/>
              <a:gd name="connsiteX2" fmla="*/ 12191999 w 12191999"/>
              <a:gd name="connsiteY2" fmla="*/ 0 h 2123863"/>
              <a:gd name="connsiteX3" fmla="*/ 975846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732723"/>
              <a:gd name="connsiteY0" fmla="*/ 0 h 2123864"/>
              <a:gd name="connsiteX1" fmla="*/ 12191999 w 12732723"/>
              <a:gd name="connsiteY1" fmla="*/ 0 h 2123864"/>
              <a:gd name="connsiteX2" fmla="*/ 9636547 w 12732723"/>
              <a:gd name="connsiteY2" fmla="*/ 2123864 h 2123864"/>
              <a:gd name="connsiteX3" fmla="*/ 1061932 w 12732723"/>
              <a:gd name="connsiteY3" fmla="*/ 2123863 h 2123864"/>
              <a:gd name="connsiteX4" fmla="*/ 0 w 12732723"/>
              <a:gd name="connsiteY4" fmla="*/ 1061931 h 2123864"/>
              <a:gd name="connsiteX5" fmla="*/ 0 w 12732723"/>
              <a:gd name="connsiteY5" fmla="*/ 0 h 2123864"/>
              <a:gd name="connsiteX6" fmla="*/ 0 w 12732723"/>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6534"/>
              <a:gd name="connsiteX1" fmla="*/ 12191999 w 12191999"/>
              <a:gd name="connsiteY1" fmla="*/ 0 h 2126534"/>
              <a:gd name="connsiteX2" fmla="*/ 9636547 w 12191999"/>
              <a:gd name="connsiteY2" fmla="*/ 2123864 h 2126534"/>
              <a:gd name="connsiteX3" fmla="*/ 1061932 w 12191999"/>
              <a:gd name="connsiteY3" fmla="*/ 2123863 h 2126534"/>
              <a:gd name="connsiteX4" fmla="*/ 0 w 12191999"/>
              <a:gd name="connsiteY4" fmla="*/ 1061931 h 2126534"/>
              <a:gd name="connsiteX5" fmla="*/ 0 w 12191999"/>
              <a:gd name="connsiteY5" fmla="*/ 0 h 2126534"/>
              <a:gd name="connsiteX6" fmla="*/ 0 w 12191999"/>
              <a:gd name="connsiteY6" fmla="*/ 0 h 2126534"/>
              <a:gd name="connsiteX0" fmla="*/ 0 w 12191999"/>
              <a:gd name="connsiteY0" fmla="*/ 0 h 2388136"/>
              <a:gd name="connsiteX1" fmla="*/ 12191999 w 12191999"/>
              <a:gd name="connsiteY1" fmla="*/ 0 h 2388136"/>
              <a:gd name="connsiteX2" fmla="*/ 9636547 w 12191999"/>
              <a:gd name="connsiteY2" fmla="*/ 2123864 h 2388136"/>
              <a:gd name="connsiteX3" fmla="*/ 1061932 w 12191999"/>
              <a:gd name="connsiteY3" fmla="*/ 2123863 h 2388136"/>
              <a:gd name="connsiteX4" fmla="*/ 0 w 12191999"/>
              <a:gd name="connsiteY4" fmla="*/ 2128731 h 2388136"/>
              <a:gd name="connsiteX5" fmla="*/ 0 w 12191999"/>
              <a:gd name="connsiteY5" fmla="*/ 0 h 2388136"/>
              <a:gd name="connsiteX6" fmla="*/ 0 w 12191999"/>
              <a:gd name="connsiteY6" fmla="*/ 0 h 2388136"/>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2128731">
                <a:moveTo>
                  <a:pt x="0" y="0"/>
                </a:moveTo>
                <a:lnTo>
                  <a:pt x="12191999" y="0"/>
                </a:lnTo>
                <a:cubicBezTo>
                  <a:pt x="12045490" y="887377"/>
                  <a:pt x="11262958" y="2196607"/>
                  <a:pt x="9636547" y="2123864"/>
                </a:cubicBezTo>
                <a:lnTo>
                  <a:pt x="0" y="2128731"/>
                </a:lnTo>
                <a:lnTo>
                  <a:pt x="0" y="0"/>
                </a:lnTo>
                <a:lnTo>
                  <a:pt x="0" y="0"/>
                </a:lnTo>
                <a:close/>
              </a:path>
            </a:pathLst>
          </a:custGeom>
          <a:solidFill>
            <a:schemeClr val="accent2">
              <a:alpha val="80000"/>
            </a:schemeClr>
          </a:solidFill>
        </p:spPr>
        <p:txBody>
          <a:bodyPr/>
          <a:lstStyle>
            <a:lvl1pPr marL="914400">
              <a:lnSpc>
                <a:spcPct val="100000"/>
              </a:lnSpc>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25" name="Picture Placeholder 36">
            <a:extLst>
              <a:ext uri="{FF2B5EF4-FFF2-40B4-BE49-F238E27FC236}">
                <a16:creationId xmlns:a16="http://schemas.microsoft.com/office/drawing/2014/main" id="{22F784D1-8CE5-4710-ADC3-2F70D5766F77}"/>
              </a:ext>
            </a:extLst>
          </p:cNvPr>
          <p:cNvSpPr>
            <a:spLocks noGrp="1"/>
          </p:cNvSpPr>
          <p:nvPr>
            <p:ph type="pic" sz="quarter" idx="21"/>
          </p:nvPr>
        </p:nvSpPr>
        <p:spPr>
          <a:xfrm>
            <a:off x="863600" y="2185416"/>
            <a:ext cx="2286000" cy="1746504"/>
          </a:xfrm>
          <a:solidFill>
            <a:schemeClr val="accent6"/>
          </a:solidFill>
        </p:spPr>
        <p:txBody>
          <a:bodyPr/>
          <a:lstStyle/>
          <a:p>
            <a:r>
              <a:rPr lang="en-US"/>
              <a:t>Click icon to add picture</a:t>
            </a:r>
            <a:endParaRPr lang="en-US" dirty="0"/>
          </a:p>
        </p:txBody>
      </p:sp>
      <p:sp>
        <p:nvSpPr>
          <p:cNvPr id="24" name="Text Placeholder 30">
            <a:extLst>
              <a:ext uri="{FF2B5EF4-FFF2-40B4-BE49-F238E27FC236}">
                <a16:creationId xmlns:a16="http://schemas.microsoft.com/office/drawing/2014/main" id="{1F2D6BF5-159D-4F01-BDEB-0FBD75D3F498}"/>
              </a:ext>
            </a:extLst>
          </p:cNvPr>
          <p:cNvSpPr>
            <a:spLocks noGrp="1"/>
          </p:cNvSpPr>
          <p:nvPr>
            <p:ph type="body" sz="quarter" idx="20" hasCustomPrompt="1"/>
          </p:nvPr>
        </p:nvSpPr>
        <p:spPr>
          <a:xfrm>
            <a:off x="871298" y="3970230"/>
            <a:ext cx="2286000" cy="877824"/>
          </a:xfrm>
        </p:spPr>
        <p:txBody>
          <a:bodyPr anchor="b" anchorCtr="0"/>
          <a:lstStyle>
            <a:lvl1pPr>
              <a:buNone/>
              <a:defRPr sz="2000" b="1">
                <a:solidFill>
                  <a:schemeClr val="bg2"/>
                </a:solidFill>
              </a:defRPr>
            </a:lvl1pPr>
          </a:lstStyle>
          <a:p>
            <a:pPr lvl="0"/>
            <a:r>
              <a:rPr lang="en-US" dirty="0"/>
              <a:t>Name</a:t>
            </a:r>
          </a:p>
        </p:txBody>
      </p:sp>
      <p:sp>
        <p:nvSpPr>
          <p:cNvPr id="17" name="Text Placeholder 2">
            <a:extLst>
              <a:ext uri="{FF2B5EF4-FFF2-40B4-BE49-F238E27FC236}">
                <a16:creationId xmlns:a16="http://schemas.microsoft.com/office/drawing/2014/main" id="{518C033F-CC28-477A-8A72-AD0398D3680F}"/>
              </a:ext>
            </a:extLst>
          </p:cNvPr>
          <p:cNvSpPr>
            <a:spLocks noGrp="1"/>
          </p:cNvSpPr>
          <p:nvPr>
            <p:ph type="body" idx="13" hasCustomPrompt="1"/>
          </p:nvPr>
        </p:nvSpPr>
        <p:spPr>
          <a:xfrm>
            <a:off x="864181" y="4948171"/>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6" name="Picture Placeholder 36">
            <a:extLst>
              <a:ext uri="{FF2B5EF4-FFF2-40B4-BE49-F238E27FC236}">
                <a16:creationId xmlns:a16="http://schemas.microsoft.com/office/drawing/2014/main" id="{599604B7-B0E5-4112-9123-341EB9C62675}"/>
              </a:ext>
            </a:extLst>
          </p:cNvPr>
          <p:cNvSpPr>
            <a:spLocks noGrp="1"/>
          </p:cNvSpPr>
          <p:nvPr>
            <p:ph type="pic" sz="quarter" idx="22"/>
          </p:nvPr>
        </p:nvSpPr>
        <p:spPr>
          <a:xfrm>
            <a:off x="3593592" y="2185416"/>
            <a:ext cx="2286000" cy="1746504"/>
          </a:xfrm>
          <a:solidFill>
            <a:schemeClr val="accent6"/>
          </a:solidFill>
        </p:spPr>
        <p:txBody>
          <a:bodyPr/>
          <a:lstStyle/>
          <a:p>
            <a:r>
              <a:rPr lang="en-US"/>
              <a:t>Click icon to add picture</a:t>
            </a:r>
            <a:endParaRPr lang="en-US" dirty="0"/>
          </a:p>
        </p:txBody>
      </p:sp>
      <p:sp>
        <p:nvSpPr>
          <p:cNvPr id="21" name="Text Placeholder 30">
            <a:extLst>
              <a:ext uri="{FF2B5EF4-FFF2-40B4-BE49-F238E27FC236}">
                <a16:creationId xmlns:a16="http://schemas.microsoft.com/office/drawing/2014/main" id="{B4836FAA-F9D8-465B-8985-A5A10F5F2E29}"/>
              </a:ext>
            </a:extLst>
          </p:cNvPr>
          <p:cNvSpPr>
            <a:spLocks noGrp="1"/>
          </p:cNvSpPr>
          <p:nvPr>
            <p:ph type="body" sz="quarter" idx="17" hasCustomPrompt="1"/>
          </p:nvPr>
        </p:nvSpPr>
        <p:spPr>
          <a:xfrm>
            <a:off x="3593592" y="3971853"/>
            <a:ext cx="2286000" cy="877824"/>
          </a:xfrm>
        </p:spPr>
        <p:txBody>
          <a:bodyPr anchor="b" anchorCtr="0"/>
          <a:lstStyle>
            <a:lvl1pPr>
              <a:buNone/>
              <a:defRPr sz="2000" b="1">
                <a:solidFill>
                  <a:schemeClr val="bg2"/>
                </a:solidFill>
              </a:defRPr>
            </a:lvl1pPr>
          </a:lstStyle>
          <a:p>
            <a:pPr lvl="0"/>
            <a:r>
              <a:rPr lang="en-US" dirty="0"/>
              <a:t>Name</a:t>
            </a:r>
          </a:p>
        </p:txBody>
      </p:sp>
      <p:sp>
        <p:nvSpPr>
          <p:cNvPr id="18" name="Text Placeholder 2">
            <a:extLst>
              <a:ext uri="{FF2B5EF4-FFF2-40B4-BE49-F238E27FC236}">
                <a16:creationId xmlns:a16="http://schemas.microsoft.com/office/drawing/2014/main" id="{83A2A0BF-0F76-4FDC-97BF-55EBAD5FFFE7}"/>
              </a:ext>
            </a:extLst>
          </p:cNvPr>
          <p:cNvSpPr>
            <a:spLocks noGrp="1"/>
          </p:cNvSpPr>
          <p:nvPr>
            <p:ph type="body" idx="14" hasCustomPrompt="1"/>
          </p:nvPr>
        </p:nvSpPr>
        <p:spPr>
          <a:xfrm>
            <a:off x="3593592" y="4948171"/>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7" name="Picture Placeholder 36">
            <a:extLst>
              <a:ext uri="{FF2B5EF4-FFF2-40B4-BE49-F238E27FC236}">
                <a16:creationId xmlns:a16="http://schemas.microsoft.com/office/drawing/2014/main" id="{811A58E2-70B8-4F18-AF4A-136F58682C43}"/>
              </a:ext>
            </a:extLst>
          </p:cNvPr>
          <p:cNvSpPr>
            <a:spLocks noGrp="1"/>
          </p:cNvSpPr>
          <p:nvPr>
            <p:ph type="pic" sz="quarter" idx="23"/>
          </p:nvPr>
        </p:nvSpPr>
        <p:spPr>
          <a:xfrm>
            <a:off x="6309360" y="2185416"/>
            <a:ext cx="2286000" cy="1746504"/>
          </a:xfrm>
          <a:solidFill>
            <a:schemeClr val="accent6"/>
          </a:solidFill>
        </p:spPr>
        <p:txBody>
          <a:bodyPr/>
          <a:lstStyle/>
          <a:p>
            <a:r>
              <a:rPr lang="en-US"/>
              <a:t>Click icon to add picture</a:t>
            </a:r>
            <a:endParaRPr lang="en-US" dirty="0"/>
          </a:p>
        </p:txBody>
      </p:sp>
      <p:sp>
        <p:nvSpPr>
          <p:cNvPr id="22" name="Text Placeholder 30">
            <a:extLst>
              <a:ext uri="{FF2B5EF4-FFF2-40B4-BE49-F238E27FC236}">
                <a16:creationId xmlns:a16="http://schemas.microsoft.com/office/drawing/2014/main" id="{51A90A66-376F-4665-B6E9-475C686D7971}"/>
              </a:ext>
            </a:extLst>
          </p:cNvPr>
          <p:cNvSpPr>
            <a:spLocks noGrp="1"/>
          </p:cNvSpPr>
          <p:nvPr>
            <p:ph type="body" sz="quarter" idx="18" hasCustomPrompt="1"/>
          </p:nvPr>
        </p:nvSpPr>
        <p:spPr>
          <a:xfrm>
            <a:off x="6309360" y="3971853"/>
            <a:ext cx="2286000" cy="877824"/>
          </a:xfrm>
        </p:spPr>
        <p:txBody>
          <a:bodyPr anchor="b" anchorCtr="0"/>
          <a:lstStyle>
            <a:lvl1pPr>
              <a:buNone/>
              <a:defRPr sz="2000" b="1">
                <a:solidFill>
                  <a:schemeClr val="bg2"/>
                </a:solidFill>
              </a:defRPr>
            </a:lvl1pPr>
          </a:lstStyle>
          <a:p>
            <a:pPr lvl="0"/>
            <a:r>
              <a:rPr lang="en-US" dirty="0"/>
              <a:t>Name</a:t>
            </a:r>
          </a:p>
        </p:txBody>
      </p:sp>
      <p:sp>
        <p:nvSpPr>
          <p:cNvPr id="19" name="Text Placeholder 2">
            <a:extLst>
              <a:ext uri="{FF2B5EF4-FFF2-40B4-BE49-F238E27FC236}">
                <a16:creationId xmlns:a16="http://schemas.microsoft.com/office/drawing/2014/main" id="{7FD8E69F-7035-465B-98F7-47AAF27D3AD7}"/>
              </a:ext>
            </a:extLst>
          </p:cNvPr>
          <p:cNvSpPr>
            <a:spLocks noGrp="1"/>
          </p:cNvSpPr>
          <p:nvPr>
            <p:ph type="body" idx="15" hasCustomPrompt="1"/>
          </p:nvPr>
        </p:nvSpPr>
        <p:spPr>
          <a:xfrm>
            <a:off x="6309360" y="4949098"/>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8" name="Picture Placeholder 36">
            <a:extLst>
              <a:ext uri="{FF2B5EF4-FFF2-40B4-BE49-F238E27FC236}">
                <a16:creationId xmlns:a16="http://schemas.microsoft.com/office/drawing/2014/main" id="{D390D85C-0A55-413E-9301-4F451686AB8B}"/>
              </a:ext>
            </a:extLst>
          </p:cNvPr>
          <p:cNvSpPr>
            <a:spLocks noGrp="1"/>
          </p:cNvSpPr>
          <p:nvPr>
            <p:ph type="pic" sz="quarter" idx="24"/>
          </p:nvPr>
        </p:nvSpPr>
        <p:spPr>
          <a:xfrm>
            <a:off x="9015984" y="2185416"/>
            <a:ext cx="2286000" cy="1746504"/>
          </a:xfrm>
          <a:solidFill>
            <a:schemeClr val="accent6"/>
          </a:solidFill>
        </p:spPr>
        <p:txBody>
          <a:bodyPr/>
          <a:lstStyle/>
          <a:p>
            <a:r>
              <a:rPr lang="en-US"/>
              <a:t>Click icon to add picture</a:t>
            </a:r>
            <a:endParaRPr lang="en-US" dirty="0"/>
          </a:p>
        </p:txBody>
      </p:sp>
      <p:sp>
        <p:nvSpPr>
          <p:cNvPr id="23" name="Text Placeholder 30">
            <a:extLst>
              <a:ext uri="{FF2B5EF4-FFF2-40B4-BE49-F238E27FC236}">
                <a16:creationId xmlns:a16="http://schemas.microsoft.com/office/drawing/2014/main" id="{4C70777F-7849-4350-9858-AB46DD43F28E}"/>
              </a:ext>
            </a:extLst>
          </p:cNvPr>
          <p:cNvSpPr>
            <a:spLocks noGrp="1"/>
          </p:cNvSpPr>
          <p:nvPr>
            <p:ph type="body" sz="quarter" idx="19" hasCustomPrompt="1"/>
          </p:nvPr>
        </p:nvSpPr>
        <p:spPr>
          <a:xfrm>
            <a:off x="9015984" y="3976192"/>
            <a:ext cx="2286000" cy="877824"/>
          </a:xfrm>
        </p:spPr>
        <p:txBody>
          <a:bodyPr anchor="b" anchorCtr="0"/>
          <a:lstStyle>
            <a:lvl1pPr>
              <a:buNone/>
              <a:defRPr sz="2000" b="1">
                <a:solidFill>
                  <a:schemeClr val="bg2"/>
                </a:solidFill>
              </a:defRPr>
            </a:lvl1pPr>
          </a:lstStyle>
          <a:p>
            <a:pPr lvl="0"/>
            <a:r>
              <a:rPr lang="en-US" dirty="0"/>
              <a:t>Name</a:t>
            </a:r>
          </a:p>
        </p:txBody>
      </p:sp>
      <p:sp>
        <p:nvSpPr>
          <p:cNvPr id="20" name="Text Placeholder 2">
            <a:extLst>
              <a:ext uri="{FF2B5EF4-FFF2-40B4-BE49-F238E27FC236}">
                <a16:creationId xmlns:a16="http://schemas.microsoft.com/office/drawing/2014/main" id="{08918885-EB29-485A-A99A-D589B7ABAD71}"/>
              </a:ext>
            </a:extLst>
          </p:cNvPr>
          <p:cNvSpPr>
            <a:spLocks noGrp="1"/>
          </p:cNvSpPr>
          <p:nvPr>
            <p:ph type="body" idx="16" hasCustomPrompt="1"/>
          </p:nvPr>
        </p:nvSpPr>
        <p:spPr>
          <a:xfrm>
            <a:off x="9015984" y="4945456"/>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7911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448056"/>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69556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39807"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914400" y="6434560"/>
            <a:ext cx="3428012" cy="365125"/>
          </a:xfrm>
          <a:prstGeom prst="rect">
            <a:avLst/>
          </a:prstGeom>
        </p:spPr>
        <p:txBody>
          <a:bodyPr vert="horz" lIns="91440" tIns="45720" rIns="91440" bIns="45720" rtlCol="0" anchor="ctr"/>
          <a:lstStyle>
            <a:lvl1pPr algn="l">
              <a:defRPr sz="1000" spc="50" baseline="0">
                <a:solidFill>
                  <a:schemeClr val="accent2"/>
                </a:solidFill>
                <a:latin typeface="+mn-lt"/>
              </a:defRPr>
            </a:lvl1pPr>
          </a:lstStyle>
          <a:p>
            <a:r>
              <a:rPr lang="en-US" sz="1000" dirty="0"/>
              <a:t>Sample Footer Text</a:t>
            </a:r>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r>
              <a:rPr lang="en-US" dirty="0"/>
              <a:t>2/8/20XX</a:t>
            </a:r>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377632538"/>
      </p:ext>
    </p:extLst>
  </p:cSld>
  <p:clrMap bg1="lt1" tx1="dk1" bg2="lt2" tx2="dk2" accent1="accent1" accent2="accent2" accent3="accent3" accent4="accent4" accent5="accent5" accent6="accent6" hlink="hlink" folHlink="folHlink"/>
  <p:sldLayoutIdLst>
    <p:sldLayoutId id="2147483686" r:id="rId1"/>
    <p:sldLayoutId id="2147483673" r:id="rId2"/>
    <p:sldLayoutId id="2147483674" r:id="rId3"/>
    <p:sldLayoutId id="2147483675" r:id="rId4"/>
    <p:sldLayoutId id="2147483662" r:id="rId5"/>
    <p:sldLayoutId id="2147483688" r:id="rId6"/>
    <p:sldLayoutId id="2147483679" r:id="rId7"/>
    <p:sldLayoutId id="2147483685" r:id="rId8"/>
    <p:sldLayoutId id="2147483665" r:id="rId9"/>
    <p:sldLayoutId id="2147483681" r:id="rId10"/>
    <p:sldLayoutId id="2147483678" r:id="rId11"/>
    <p:sldLayoutId id="2147483683" r:id="rId12"/>
    <p:sldLayoutId id="2147483684" r:id="rId13"/>
    <p:sldLayoutId id="2147483661" r:id="rId14"/>
    <p:sldLayoutId id="2147483663" r:id="rId15"/>
    <p:sldLayoutId id="2147483664" r:id="rId16"/>
    <p:sldLayoutId id="2147483666" r:id="rId17"/>
    <p:sldLayoutId id="2147483668" r:id="rId18"/>
    <p:sldLayoutId id="2147483669" r:id="rId19"/>
  </p:sldLayoutIdLst>
  <p:hf hdr="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hyperlink" Target="mailto:shirefy49@gmail.com" TargetMode="External"/><Relationship Id="rId2" Type="http://schemas.openxmlformats.org/officeDocument/2006/relationships/hyperlink" Target="https://www.linkedin.com/in/yousef-sherif-6343b219b/" TargetMode="External"/><Relationship Id="rId1" Type="http://schemas.openxmlformats.org/officeDocument/2006/relationships/slideLayout" Target="../slideLayouts/slideLayout9.xml"/><Relationship Id="rId4" Type="http://schemas.openxmlformats.org/officeDocument/2006/relationships/hyperlink" Target="https://drive.google.com/drive/folders/1rP7rD-fCSyzJzpP3ytStmZZrxpRLwOrx?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585C0FD-97E9-AFBD-BD75-B728CD2008E1}"/>
              </a:ext>
            </a:extLst>
          </p:cNvPr>
          <p:cNvPicPr>
            <a:picLocks noGrp="1" noChangeAspect="1"/>
          </p:cNvPicPr>
          <p:nvPr>
            <p:ph type="pic" sz="quarter" idx="13"/>
          </p:nvPr>
        </p:nvPicPr>
        <p:blipFill>
          <a:blip r:embed="rId2"/>
          <a:srcRect t="4370" b="4370"/>
          <a:stretch/>
        </p:blipFill>
        <p:spPr>
          <a:xfrm>
            <a:off x="0" y="0"/>
            <a:ext cx="11273115" cy="6858000"/>
          </a:xfrm>
        </p:spPr>
      </p:pic>
      <p:sp>
        <p:nvSpPr>
          <p:cNvPr id="30" name="Title 29">
            <a:extLst>
              <a:ext uri="{FF2B5EF4-FFF2-40B4-BE49-F238E27FC236}">
                <a16:creationId xmlns:a16="http://schemas.microsoft.com/office/drawing/2014/main" id="{9DAE0213-8971-4F41-9E3D-5FCCD40DC2BF}"/>
              </a:ext>
            </a:extLst>
          </p:cNvPr>
          <p:cNvSpPr>
            <a:spLocks noGrp="1"/>
          </p:cNvSpPr>
          <p:nvPr>
            <p:ph type="ctrTitle"/>
          </p:nvPr>
        </p:nvSpPr>
        <p:spPr>
          <a:xfrm>
            <a:off x="609521" y="4330696"/>
            <a:ext cx="11582479" cy="2527304"/>
          </a:xfrm>
          <a:solidFill>
            <a:schemeClr val="accent2">
              <a:alpha val="83000"/>
            </a:schemeClr>
          </a:solidFill>
        </p:spPr>
        <p:txBody>
          <a:bodyPr/>
          <a:lstStyle/>
          <a:p>
            <a:r>
              <a:rPr lang="en-US" dirty="0">
                <a:latin typeface="Lato" panose="020F0502020204030203" pitchFamily="34" charset="0"/>
                <a:ea typeface="Lato" panose="020F0502020204030203" pitchFamily="34" charset="0"/>
                <a:cs typeface="Lato" panose="020F0502020204030203" pitchFamily="34" charset="0"/>
              </a:rPr>
              <a:t>Washing Machine Controller</a:t>
            </a:r>
          </a:p>
        </p:txBody>
      </p:sp>
      <p:sp>
        <p:nvSpPr>
          <p:cNvPr id="10" name="Subtitle 9">
            <a:extLst>
              <a:ext uri="{FF2B5EF4-FFF2-40B4-BE49-F238E27FC236}">
                <a16:creationId xmlns:a16="http://schemas.microsoft.com/office/drawing/2014/main" id="{623FB30D-4353-4FDD-9FA6-2C7A5AF30338}"/>
              </a:ext>
            </a:extLst>
          </p:cNvPr>
          <p:cNvSpPr>
            <a:spLocks noGrp="1"/>
          </p:cNvSpPr>
          <p:nvPr>
            <p:ph type="body" sz="quarter" idx="14"/>
          </p:nvPr>
        </p:nvSpPr>
        <p:spPr>
          <a:xfrm>
            <a:off x="2000614" y="5920740"/>
            <a:ext cx="5476512" cy="723900"/>
          </a:xfrm>
        </p:spPr>
        <p:txBody>
          <a:bodyPr/>
          <a:lstStyle/>
          <a:p>
            <a:r>
              <a:rPr lang="en-US" dirty="0">
                <a:latin typeface="Lato" panose="020F0502020204030203" pitchFamily="34" charset="0"/>
                <a:ea typeface="Lato" panose="020F0502020204030203" pitchFamily="34" charset="0"/>
                <a:cs typeface="Lato" panose="020F0502020204030203" pitchFamily="34" charset="0"/>
              </a:rPr>
              <a:t>Designed by: Yousef Sherif</a:t>
            </a:r>
          </a:p>
        </p:txBody>
      </p:sp>
    </p:spTree>
    <p:extLst>
      <p:ext uri="{BB962C8B-B14F-4D97-AF65-F5344CB8AC3E}">
        <p14:creationId xmlns:p14="http://schemas.microsoft.com/office/powerpoint/2010/main" val="417450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Solution and Design flow</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10</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39788" y="1407949"/>
            <a:ext cx="10171112" cy="830997"/>
          </a:xfrm>
          <a:prstGeom prst="rect">
            <a:avLst/>
          </a:prstGeom>
          <a:noFill/>
        </p:spPr>
        <p:txBody>
          <a:bodyPr wrap="square">
            <a:spAutoFit/>
          </a:bodyPr>
          <a:lstStyle/>
          <a:p>
            <a:pPr>
              <a:buClr>
                <a:schemeClr val="accent2"/>
              </a:buClr>
            </a:pPr>
            <a:r>
              <a:rPr lang="en-US" sz="2400" dirty="0">
                <a:latin typeface="Lato" panose="020F0502020204030203" pitchFamily="34" charset="0"/>
                <a:ea typeface="Lato" panose="020F0502020204030203" pitchFamily="34" charset="0"/>
                <a:cs typeface="Lato" panose="020F0502020204030203" pitchFamily="34" charset="0"/>
              </a:rPr>
              <a:t>Control signals are some flags to indicate the flow of the operation and the start and end of each state:</a:t>
            </a:r>
          </a:p>
        </p:txBody>
      </p:sp>
      <p:graphicFrame>
        <p:nvGraphicFramePr>
          <p:cNvPr id="13" name="Table 13">
            <a:extLst>
              <a:ext uri="{FF2B5EF4-FFF2-40B4-BE49-F238E27FC236}">
                <a16:creationId xmlns:a16="http://schemas.microsoft.com/office/drawing/2014/main" id="{C99C5438-AF3F-C6F1-CBE8-BB73E45F4008}"/>
              </a:ext>
            </a:extLst>
          </p:cNvPr>
          <p:cNvGraphicFramePr>
            <a:graphicFrameLocks noGrp="1"/>
          </p:cNvGraphicFramePr>
          <p:nvPr>
            <p:extLst>
              <p:ext uri="{D42A27DB-BD31-4B8C-83A1-F6EECF244321}">
                <p14:modId xmlns:p14="http://schemas.microsoft.com/office/powerpoint/2010/main" val="728573064"/>
              </p:ext>
            </p:extLst>
          </p:nvPr>
        </p:nvGraphicFramePr>
        <p:xfrm>
          <a:off x="3553244" y="2596554"/>
          <a:ext cx="5124450" cy="3688080"/>
        </p:xfrm>
        <a:graphic>
          <a:graphicData uri="http://schemas.openxmlformats.org/drawingml/2006/table">
            <a:tbl>
              <a:tblPr firstRow="1" bandRow="1">
                <a:tableStyleId>{5C22544A-7EE6-4342-B048-85BDC9FD1C3A}</a:tableStyleId>
              </a:tblPr>
              <a:tblGrid>
                <a:gridCol w="2562225">
                  <a:extLst>
                    <a:ext uri="{9D8B030D-6E8A-4147-A177-3AD203B41FA5}">
                      <a16:colId xmlns:a16="http://schemas.microsoft.com/office/drawing/2014/main" val="2256093408"/>
                    </a:ext>
                  </a:extLst>
                </a:gridCol>
                <a:gridCol w="2562225">
                  <a:extLst>
                    <a:ext uri="{9D8B030D-6E8A-4147-A177-3AD203B41FA5}">
                      <a16:colId xmlns:a16="http://schemas.microsoft.com/office/drawing/2014/main" val="1843637872"/>
                    </a:ext>
                  </a:extLst>
                </a:gridCol>
              </a:tblGrid>
              <a:tr h="311379">
                <a:tc>
                  <a:txBody>
                    <a:bodyPr/>
                    <a:lstStyle/>
                    <a:p>
                      <a:pPr algn="l"/>
                      <a:r>
                        <a:rPr lang="en-US" sz="1600" dirty="0"/>
                        <a:t>State</a:t>
                      </a:r>
                    </a:p>
                  </a:txBody>
                  <a:tcPr/>
                </a:tc>
                <a:tc>
                  <a:txBody>
                    <a:bodyPr/>
                    <a:lstStyle/>
                    <a:p>
                      <a:pPr algn="l"/>
                      <a:r>
                        <a:rPr lang="en-US" sz="1600" dirty="0"/>
                        <a:t>Control Signals</a:t>
                      </a:r>
                    </a:p>
                  </a:txBody>
                  <a:tcPr/>
                </a:tc>
                <a:extLst>
                  <a:ext uri="{0D108BD9-81ED-4DB2-BD59-A6C34878D82A}">
                    <a16:rowId xmlns:a16="http://schemas.microsoft.com/office/drawing/2014/main" val="3360746885"/>
                  </a:ext>
                </a:extLst>
              </a:tr>
              <a:tr h="328721">
                <a:tc rowSpan="2">
                  <a:txBody>
                    <a:bodyPr/>
                    <a:lstStyle/>
                    <a:p>
                      <a:pPr algn="l"/>
                      <a:r>
                        <a:rPr lang="en-US" sz="1600" dirty="0"/>
                        <a:t>Filling</a:t>
                      </a:r>
                    </a:p>
                  </a:txBody>
                  <a:tcPr anchor="ctr"/>
                </a:tc>
                <a:tc>
                  <a:txBody>
                    <a:bodyPr/>
                    <a:lstStyle/>
                    <a:p>
                      <a:r>
                        <a:rPr lang="en-US" sz="1600" dirty="0" err="1"/>
                        <a:t>filling_start</a:t>
                      </a:r>
                      <a:endParaRPr lang="en-US" sz="1600" dirty="0"/>
                    </a:p>
                  </a:txBody>
                  <a:tcPr/>
                </a:tc>
                <a:extLst>
                  <a:ext uri="{0D108BD9-81ED-4DB2-BD59-A6C34878D82A}">
                    <a16:rowId xmlns:a16="http://schemas.microsoft.com/office/drawing/2014/main" val="326960195"/>
                  </a:ext>
                </a:extLst>
              </a:tr>
              <a:tr h="328721">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filling_end</a:t>
                      </a:r>
                      <a:endParaRPr lang="en-US" sz="1600" dirty="0"/>
                    </a:p>
                  </a:txBody>
                  <a:tcPr/>
                </a:tc>
                <a:extLst>
                  <a:ext uri="{0D108BD9-81ED-4DB2-BD59-A6C34878D82A}">
                    <a16:rowId xmlns:a16="http://schemas.microsoft.com/office/drawing/2014/main" val="1012480912"/>
                  </a:ext>
                </a:extLst>
              </a:tr>
              <a:tr h="328721">
                <a:tc rowSpan="2">
                  <a:txBody>
                    <a:bodyPr/>
                    <a:lstStyle/>
                    <a:p>
                      <a:pPr algn="l"/>
                      <a:r>
                        <a:rPr lang="en-US" sz="1600" u="none" strike="noStrike" dirty="0">
                          <a:effectLst/>
                        </a:rPr>
                        <a:t>Washing</a:t>
                      </a:r>
                      <a:endParaRPr 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dirty="0" err="1">
                          <a:effectLst/>
                        </a:rPr>
                        <a:t>washing_start</a:t>
                      </a:r>
                      <a:endParaRPr lang="en-US" sz="16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984807642"/>
                  </a:ext>
                </a:extLst>
              </a:tr>
              <a:tr h="328721">
                <a:tc vMerge="1">
                  <a:txBody>
                    <a:bodyPr/>
                    <a:lstStyle/>
                    <a:p>
                      <a:endParaRPr lang="en-US" dirty="0"/>
                    </a:p>
                  </a:txBody>
                  <a:tcPr>
                    <a:solidFill>
                      <a:schemeClr val="bg2">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dirty="0" err="1">
                          <a:effectLst/>
                        </a:rPr>
                        <a:t>washing_end</a:t>
                      </a:r>
                      <a:endParaRPr lang="en-US" sz="16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1043128253"/>
                  </a:ext>
                </a:extLst>
              </a:tr>
              <a:tr h="328721">
                <a:tc rowSpan="3">
                  <a:txBody>
                    <a:bodyPr/>
                    <a:lstStyle/>
                    <a:p>
                      <a:pPr algn="l"/>
                      <a:r>
                        <a:rPr lang="en-US" sz="1600" u="none" strike="noStrike" dirty="0">
                          <a:effectLst/>
                        </a:rPr>
                        <a:t>Rinsing</a:t>
                      </a:r>
                      <a:endParaRPr lang="en-US" sz="1600" dirty="0"/>
                    </a:p>
                  </a:txBody>
                  <a:tcPr anchor="ctr"/>
                </a:tc>
                <a:tc>
                  <a:txBody>
                    <a:bodyPr/>
                    <a:lstStyle/>
                    <a:p>
                      <a:r>
                        <a:rPr lang="en-US" sz="1600" dirty="0" err="1"/>
                        <a:t>rinsing_start</a:t>
                      </a:r>
                      <a:endParaRPr lang="en-US" sz="1600" dirty="0"/>
                    </a:p>
                  </a:txBody>
                  <a:tcPr/>
                </a:tc>
                <a:extLst>
                  <a:ext uri="{0D108BD9-81ED-4DB2-BD59-A6C34878D82A}">
                    <a16:rowId xmlns:a16="http://schemas.microsoft.com/office/drawing/2014/main" val="224322000"/>
                  </a:ext>
                </a:extLst>
              </a:tr>
              <a:tr h="328721">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rinsing_end</a:t>
                      </a:r>
                      <a:endParaRPr lang="en-US" sz="1600" dirty="0"/>
                    </a:p>
                  </a:txBody>
                  <a:tcPr/>
                </a:tc>
                <a:extLst>
                  <a:ext uri="{0D108BD9-81ED-4DB2-BD59-A6C34878D82A}">
                    <a16:rowId xmlns:a16="http://schemas.microsoft.com/office/drawing/2014/main" val="2120287577"/>
                  </a:ext>
                </a:extLst>
              </a:tr>
              <a:tr h="328721">
                <a:tc vMerge="1">
                  <a:txBody>
                    <a:bodyPr/>
                    <a:lstStyle/>
                    <a:p>
                      <a:pPr algn="ct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double_wash_done</a:t>
                      </a:r>
                      <a:endParaRPr lang="en-US" sz="1600" dirty="0"/>
                    </a:p>
                  </a:txBody>
                  <a:tcPr/>
                </a:tc>
                <a:extLst>
                  <a:ext uri="{0D108BD9-81ED-4DB2-BD59-A6C34878D82A}">
                    <a16:rowId xmlns:a16="http://schemas.microsoft.com/office/drawing/2014/main" val="4059294471"/>
                  </a:ext>
                </a:extLst>
              </a:tr>
              <a:tr h="328721">
                <a:tc rowSpan="3">
                  <a:txBody>
                    <a:bodyPr/>
                    <a:lstStyle/>
                    <a:p>
                      <a:pPr algn="l"/>
                      <a:r>
                        <a:rPr lang="en-US" sz="1600" u="none" strike="noStrike" dirty="0">
                          <a:effectLst/>
                        </a:rPr>
                        <a:t>Spinning</a:t>
                      </a:r>
                      <a:endParaRPr lang="en-US" sz="1600" dirty="0"/>
                    </a:p>
                  </a:txBody>
                  <a:tcPr anchor="ctr">
                    <a:solidFill>
                      <a:srgbClr val="CEDEDB"/>
                    </a:solidFill>
                  </a:tcPr>
                </a:tc>
                <a:tc>
                  <a:txBody>
                    <a:bodyPr/>
                    <a:lstStyle/>
                    <a:p>
                      <a:r>
                        <a:rPr lang="en-US" sz="1600" dirty="0" err="1"/>
                        <a:t>spinning_start</a:t>
                      </a:r>
                      <a:endParaRPr lang="en-US" sz="1600" dirty="0"/>
                    </a:p>
                  </a:txBody>
                  <a:tcPr/>
                </a:tc>
                <a:extLst>
                  <a:ext uri="{0D108BD9-81ED-4DB2-BD59-A6C34878D82A}">
                    <a16:rowId xmlns:a16="http://schemas.microsoft.com/office/drawing/2014/main" val="4250641605"/>
                  </a:ext>
                </a:extLst>
              </a:tr>
              <a:tr h="328721">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spinning_end</a:t>
                      </a:r>
                      <a:endParaRPr lang="en-US" sz="1600" dirty="0"/>
                    </a:p>
                  </a:txBody>
                  <a:tcPr/>
                </a:tc>
                <a:extLst>
                  <a:ext uri="{0D108BD9-81ED-4DB2-BD59-A6C34878D82A}">
                    <a16:rowId xmlns:a16="http://schemas.microsoft.com/office/drawing/2014/main" val="1355194906"/>
                  </a:ext>
                </a:extLst>
              </a:tr>
              <a:tr h="328721">
                <a:tc vMerge="1">
                  <a:txBody>
                    <a:bodyPr/>
                    <a:lstStyle/>
                    <a:p>
                      <a:pPr algn="ct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timer_pause_start</a:t>
                      </a:r>
                      <a:endParaRPr lang="en-US" sz="1600" dirty="0"/>
                    </a:p>
                  </a:txBody>
                  <a:tcPr/>
                </a:tc>
                <a:extLst>
                  <a:ext uri="{0D108BD9-81ED-4DB2-BD59-A6C34878D82A}">
                    <a16:rowId xmlns:a16="http://schemas.microsoft.com/office/drawing/2014/main" val="2132732629"/>
                  </a:ext>
                </a:extLst>
              </a:tr>
            </a:tbl>
          </a:graphicData>
        </a:graphic>
      </p:graphicFrame>
      <p:sp>
        <p:nvSpPr>
          <p:cNvPr id="8" name="Date Placeholder 6">
            <a:extLst>
              <a:ext uri="{FF2B5EF4-FFF2-40B4-BE49-F238E27FC236}">
                <a16:creationId xmlns:a16="http://schemas.microsoft.com/office/drawing/2014/main" id="{AB5B6014-8C90-CAAB-465C-5BCE8E327CD6}"/>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198695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9655419" y="151996"/>
            <a:ext cx="2291453" cy="661769"/>
          </a:xfrm>
        </p:spPr>
        <p:txBody>
          <a:bodyPr>
            <a:normAutofit fontScale="90000"/>
          </a:bodyPr>
          <a:lstStyle/>
          <a:p>
            <a:pPr algn="ctr"/>
            <a:r>
              <a:rPr lang="en-US" sz="3200" b="1" dirty="0">
                <a:latin typeface="Lato" panose="020F0502020204030203" pitchFamily="34" charset="0"/>
                <a:ea typeface="Lato" panose="020F0502020204030203" pitchFamily="34" charset="0"/>
                <a:cs typeface="Lato" panose="020F0502020204030203" pitchFamily="34" charset="0"/>
              </a:rPr>
              <a:t>Moore FSM</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11</a:t>
            </a:fld>
            <a:endParaRPr lang="en-US" dirty="0"/>
          </a:p>
        </p:txBody>
      </p:sp>
      <p:grpSp>
        <p:nvGrpSpPr>
          <p:cNvPr id="10" name="Group 9">
            <a:extLst>
              <a:ext uri="{FF2B5EF4-FFF2-40B4-BE49-F238E27FC236}">
                <a16:creationId xmlns:a16="http://schemas.microsoft.com/office/drawing/2014/main" id="{3A649C5E-BB73-40C6-6F52-499C3AB6EDF6}"/>
              </a:ext>
            </a:extLst>
          </p:cNvPr>
          <p:cNvGrpSpPr/>
          <p:nvPr/>
        </p:nvGrpSpPr>
        <p:grpSpPr>
          <a:xfrm>
            <a:off x="2749445" y="541878"/>
            <a:ext cx="2569580" cy="2569464"/>
            <a:chOff x="4502552" y="937548"/>
            <a:chExt cx="2569580" cy="2569464"/>
          </a:xfrm>
        </p:grpSpPr>
        <p:sp>
          <p:nvSpPr>
            <p:cNvPr id="11" name="Oval 10">
              <a:extLst>
                <a:ext uri="{FF2B5EF4-FFF2-40B4-BE49-F238E27FC236}">
                  <a16:creationId xmlns:a16="http://schemas.microsoft.com/office/drawing/2014/main" id="{F9238AB5-952B-DAAB-F645-793F9F017E63}"/>
                </a:ext>
              </a:extLst>
            </p:cNvPr>
            <p:cNvSpPr/>
            <p:nvPr/>
          </p:nvSpPr>
          <p:spPr>
            <a:xfrm>
              <a:off x="4502552" y="937548"/>
              <a:ext cx="2569580" cy="2569464"/>
            </a:xfrm>
            <a:prstGeom prst="ellipse">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AA7199-0DC5-5801-5580-AB241F69C0B1}"/>
                </a:ext>
              </a:extLst>
            </p:cNvPr>
            <p:cNvSpPr/>
            <p:nvPr/>
          </p:nvSpPr>
          <p:spPr>
            <a:xfrm>
              <a:off x="4552902" y="987840"/>
              <a:ext cx="2468880" cy="2468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FFA306F-F429-E869-90DA-F7C673F18EA1}"/>
              </a:ext>
            </a:extLst>
          </p:cNvPr>
          <p:cNvSpPr txBox="1"/>
          <p:nvPr/>
        </p:nvSpPr>
        <p:spPr>
          <a:xfrm>
            <a:off x="3036230" y="1278265"/>
            <a:ext cx="1996009" cy="954107"/>
          </a:xfrm>
          <a:prstGeom prst="rect">
            <a:avLst/>
          </a:prstGeom>
          <a:noFill/>
        </p:spPr>
        <p:txBody>
          <a:bodyPr wrap="square">
            <a:spAutoFit/>
          </a:bodyPr>
          <a:lstStyle/>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IDLE</a:t>
            </a:r>
          </a:p>
          <a:p>
            <a:pPr algn="ctr">
              <a:buClr>
                <a:schemeClr val="accent2"/>
              </a:buClr>
            </a:pPr>
            <a:endParaRPr lang="en-US" sz="1600" b="1" dirty="0">
              <a:solidFill>
                <a:schemeClr val="bg2"/>
              </a:solidFill>
              <a:latin typeface="Lato" panose="020F0502020204030203" pitchFamily="34" charset="0"/>
              <a:ea typeface="Lato" panose="020F0502020204030203" pitchFamily="34" charset="0"/>
              <a:cs typeface="Lato" panose="020F0502020204030203" pitchFamily="34" charset="0"/>
            </a:endParaRPr>
          </a:p>
          <a:p>
            <a:pPr algn="ctr">
              <a:buClr>
                <a:schemeClr val="accent2"/>
              </a:buClr>
            </a:pPr>
            <a:r>
              <a:rPr lang="en-US" sz="1600" b="1" dirty="0" err="1">
                <a:solidFill>
                  <a:schemeClr val="bg2"/>
                </a:solidFill>
                <a:latin typeface="Lato" panose="020F0502020204030203" pitchFamily="34" charset="0"/>
                <a:ea typeface="Lato" panose="020F0502020204030203" pitchFamily="34" charset="0"/>
                <a:cs typeface="Lato" panose="020F0502020204030203" pitchFamily="34" charset="0"/>
              </a:rPr>
              <a:t>wash_done</a:t>
            </a:r>
            <a:r>
              <a:rPr lang="en-US" sz="1600" b="1" dirty="0">
                <a:solidFill>
                  <a:schemeClr val="bg2"/>
                </a:solidFill>
                <a:latin typeface="Lato" panose="020F0502020204030203" pitchFamily="34" charset="0"/>
                <a:ea typeface="Lato" panose="020F0502020204030203" pitchFamily="34" charset="0"/>
                <a:cs typeface="Lato" panose="020F0502020204030203" pitchFamily="34" charset="0"/>
              </a:rPr>
              <a:t> = 0 or 1</a:t>
            </a:r>
          </a:p>
        </p:txBody>
      </p:sp>
      <p:grpSp>
        <p:nvGrpSpPr>
          <p:cNvPr id="35" name="Group 34">
            <a:extLst>
              <a:ext uri="{FF2B5EF4-FFF2-40B4-BE49-F238E27FC236}">
                <a16:creationId xmlns:a16="http://schemas.microsoft.com/office/drawing/2014/main" id="{31BFC88E-7F08-2843-1E35-DD21E455C8B7}"/>
              </a:ext>
            </a:extLst>
          </p:cNvPr>
          <p:cNvGrpSpPr/>
          <p:nvPr/>
        </p:nvGrpSpPr>
        <p:grpSpPr>
          <a:xfrm>
            <a:off x="1059094" y="3263021"/>
            <a:ext cx="2569580" cy="2569464"/>
            <a:chOff x="4502552" y="937548"/>
            <a:chExt cx="2569580" cy="2569464"/>
          </a:xfrm>
        </p:grpSpPr>
        <p:sp>
          <p:nvSpPr>
            <p:cNvPr id="36" name="Oval 35">
              <a:extLst>
                <a:ext uri="{FF2B5EF4-FFF2-40B4-BE49-F238E27FC236}">
                  <a16:creationId xmlns:a16="http://schemas.microsoft.com/office/drawing/2014/main" id="{31051C3A-FA22-0C35-95C1-7A5B66E366B1}"/>
                </a:ext>
              </a:extLst>
            </p:cNvPr>
            <p:cNvSpPr/>
            <p:nvPr/>
          </p:nvSpPr>
          <p:spPr>
            <a:xfrm>
              <a:off x="4502552" y="937548"/>
              <a:ext cx="2569580" cy="2569464"/>
            </a:xfrm>
            <a:prstGeom prst="ellipse">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3A4651A-9569-7C13-28C5-DAADA650AA98}"/>
                </a:ext>
              </a:extLst>
            </p:cNvPr>
            <p:cNvSpPr/>
            <p:nvPr/>
          </p:nvSpPr>
          <p:spPr>
            <a:xfrm>
              <a:off x="4552902" y="987840"/>
              <a:ext cx="2468880" cy="2468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4E0C5258-8B8E-17B6-C909-2D01D76A94B5}"/>
              </a:ext>
            </a:extLst>
          </p:cNvPr>
          <p:cNvSpPr txBox="1"/>
          <p:nvPr/>
        </p:nvSpPr>
        <p:spPr>
          <a:xfrm>
            <a:off x="1345879" y="3996802"/>
            <a:ext cx="1996009" cy="1446550"/>
          </a:xfrm>
          <a:prstGeom prst="rect">
            <a:avLst/>
          </a:prstGeom>
          <a:noFill/>
        </p:spPr>
        <p:txBody>
          <a:bodyPr wrap="square">
            <a:spAutoFit/>
          </a:bodyPr>
          <a:lstStyle/>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Filling Water</a:t>
            </a:r>
          </a:p>
          <a:p>
            <a:pPr algn="ctr">
              <a:buClr>
                <a:schemeClr val="accent2"/>
              </a:buClr>
            </a:pPr>
            <a:endParaRPr lang="en-US" sz="2400" b="1" dirty="0">
              <a:solidFill>
                <a:schemeClr val="bg2"/>
              </a:solidFill>
              <a:latin typeface="Lato" panose="020F0502020204030203" pitchFamily="34" charset="0"/>
              <a:ea typeface="Lato" panose="020F0502020204030203" pitchFamily="34" charset="0"/>
              <a:cs typeface="Lato" panose="020F0502020204030203" pitchFamily="34" charset="0"/>
            </a:endParaRPr>
          </a:p>
          <a:p>
            <a:pPr algn="ctr">
              <a:buClr>
                <a:schemeClr val="accent2"/>
              </a:buClr>
            </a:pPr>
            <a:r>
              <a:rPr lang="en-US" sz="1600" b="1" dirty="0" err="1">
                <a:solidFill>
                  <a:schemeClr val="bg2"/>
                </a:solidFill>
                <a:latin typeface="Lato" panose="020F0502020204030203" pitchFamily="34" charset="0"/>
                <a:ea typeface="Lato" panose="020F0502020204030203" pitchFamily="34" charset="0"/>
                <a:cs typeface="Lato" panose="020F0502020204030203" pitchFamily="34" charset="0"/>
              </a:rPr>
              <a:t>wash_done</a:t>
            </a:r>
            <a:r>
              <a:rPr lang="en-US" sz="1600" b="1" dirty="0">
                <a:solidFill>
                  <a:schemeClr val="bg2"/>
                </a:solidFill>
                <a:latin typeface="Lato" panose="020F0502020204030203" pitchFamily="34" charset="0"/>
                <a:ea typeface="Lato" panose="020F0502020204030203" pitchFamily="34" charset="0"/>
                <a:cs typeface="Lato" panose="020F0502020204030203" pitchFamily="34" charset="0"/>
              </a:rPr>
              <a:t> = 0</a:t>
            </a:r>
          </a:p>
          <a:p>
            <a:pPr algn="ctr">
              <a:buClr>
                <a:schemeClr val="accent2"/>
              </a:buClr>
            </a:pPr>
            <a:endParaRPr lang="en-US" sz="2400" b="1"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grpSp>
        <p:nvGrpSpPr>
          <p:cNvPr id="39" name="Group 38">
            <a:extLst>
              <a:ext uri="{FF2B5EF4-FFF2-40B4-BE49-F238E27FC236}">
                <a16:creationId xmlns:a16="http://schemas.microsoft.com/office/drawing/2014/main" id="{46A3B02E-792A-5E64-28AE-86CBF506CEF4}"/>
              </a:ext>
            </a:extLst>
          </p:cNvPr>
          <p:cNvGrpSpPr/>
          <p:nvPr/>
        </p:nvGrpSpPr>
        <p:grpSpPr>
          <a:xfrm>
            <a:off x="4479060" y="3836461"/>
            <a:ext cx="2569580" cy="2569464"/>
            <a:chOff x="4502552" y="937548"/>
            <a:chExt cx="2569580" cy="2569464"/>
          </a:xfrm>
        </p:grpSpPr>
        <p:sp>
          <p:nvSpPr>
            <p:cNvPr id="40" name="Oval 39">
              <a:extLst>
                <a:ext uri="{FF2B5EF4-FFF2-40B4-BE49-F238E27FC236}">
                  <a16:creationId xmlns:a16="http://schemas.microsoft.com/office/drawing/2014/main" id="{6282EC5A-49BB-715D-CE7E-F0CD7B9A827E}"/>
                </a:ext>
              </a:extLst>
            </p:cNvPr>
            <p:cNvSpPr/>
            <p:nvPr/>
          </p:nvSpPr>
          <p:spPr>
            <a:xfrm>
              <a:off x="4502552" y="937548"/>
              <a:ext cx="2569580" cy="2569464"/>
            </a:xfrm>
            <a:prstGeom prst="ellipse">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D5D1440-749D-E504-DF48-D79E40C1FFD6}"/>
                </a:ext>
              </a:extLst>
            </p:cNvPr>
            <p:cNvSpPr/>
            <p:nvPr/>
          </p:nvSpPr>
          <p:spPr>
            <a:xfrm>
              <a:off x="4552902" y="987840"/>
              <a:ext cx="2468880" cy="2468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B82300D8-2168-A02B-E7F9-C07E50A8B5C9}"/>
              </a:ext>
            </a:extLst>
          </p:cNvPr>
          <p:cNvSpPr txBox="1"/>
          <p:nvPr/>
        </p:nvSpPr>
        <p:spPr>
          <a:xfrm>
            <a:off x="4793203" y="4503907"/>
            <a:ext cx="1996009" cy="1446550"/>
          </a:xfrm>
          <a:prstGeom prst="rect">
            <a:avLst/>
          </a:prstGeom>
          <a:noFill/>
        </p:spPr>
        <p:txBody>
          <a:bodyPr wrap="square">
            <a:spAutoFit/>
          </a:bodyPr>
          <a:lstStyle/>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Washing</a:t>
            </a:r>
          </a:p>
          <a:p>
            <a:pPr algn="ctr">
              <a:buClr>
                <a:schemeClr val="accent2"/>
              </a:buClr>
            </a:pPr>
            <a:endParaRPr lang="en-US" sz="2400" b="1" dirty="0">
              <a:solidFill>
                <a:schemeClr val="bg2"/>
              </a:solidFill>
              <a:latin typeface="Lato" panose="020F0502020204030203" pitchFamily="34" charset="0"/>
              <a:ea typeface="Lato" panose="020F0502020204030203" pitchFamily="34" charset="0"/>
              <a:cs typeface="Lato" panose="020F0502020204030203" pitchFamily="34" charset="0"/>
            </a:endParaRPr>
          </a:p>
          <a:p>
            <a:pPr algn="ctr">
              <a:buClr>
                <a:schemeClr val="accent2"/>
              </a:buClr>
            </a:pPr>
            <a:r>
              <a:rPr lang="en-US" sz="1600" b="1" dirty="0" err="1">
                <a:solidFill>
                  <a:schemeClr val="bg2"/>
                </a:solidFill>
                <a:latin typeface="Lato" panose="020F0502020204030203" pitchFamily="34" charset="0"/>
                <a:ea typeface="Lato" panose="020F0502020204030203" pitchFamily="34" charset="0"/>
                <a:cs typeface="Lato" panose="020F0502020204030203" pitchFamily="34" charset="0"/>
              </a:rPr>
              <a:t>wash_done</a:t>
            </a:r>
            <a:r>
              <a:rPr lang="en-US" sz="1600" b="1" dirty="0">
                <a:solidFill>
                  <a:schemeClr val="bg2"/>
                </a:solidFill>
                <a:latin typeface="Lato" panose="020F0502020204030203" pitchFamily="34" charset="0"/>
                <a:ea typeface="Lato" panose="020F0502020204030203" pitchFamily="34" charset="0"/>
                <a:cs typeface="Lato" panose="020F0502020204030203" pitchFamily="34" charset="0"/>
              </a:rPr>
              <a:t> = 0</a:t>
            </a:r>
          </a:p>
          <a:p>
            <a:pPr algn="ctr">
              <a:buClr>
                <a:schemeClr val="accent2"/>
              </a:buClr>
            </a:pPr>
            <a:endParaRPr lang="en-US" sz="2400" b="1"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grpSp>
        <p:nvGrpSpPr>
          <p:cNvPr id="43" name="Group 42">
            <a:extLst>
              <a:ext uri="{FF2B5EF4-FFF2-40B4-BE49-F238E27FC236}">
                <a16:creationId xmlns:a16="http://schemas.microsoft.com/office/drawing/2014/main" id="{AB8D0827-8D57-2B91-BA5D-FC395B295453}"/>
              </a:ext>
            </a:extLst>
          </p:cNvPr>
          <p:cNvGrpSpPr/>
          <p:nvPr/>
        </p:nvGrpSpPr>
        <p:grpSpPr>
          <a:xfrm>
            <a:off x="7899026" y="3263021"/>
            <a:ext cx="2569580" cy="2569464"/>
            <a:chOff x="4502552" y="937548"/>
            <a:chExt cx="2569580" cy="2569464"/>
          </a:xfrm>
        </p:grpSpPr>
        <p:sp>
          <p:nvSpPr>
            <p:cNvPr id="44" name="Oval 43">
              <a:extLst>
                <a:ext uri="{FF2B5EF4-FFF2-40B4-BE49-F238E27FC236}">
                  <a16:creationId xmlns:a16="http://schemas.microsoft.com/office/drawing/2014/main" id="{5BB7B6F8-B86C-9022-A10C-E84EDFC5E1F8}"/>
                </a:ext>
              </a:extLst>
            </p:cNvPr>
            <p:cNvSpPr/>
            <p:nvPr/>
          </p:nvSpPr>
          <p:spPr>
            <a:xfrm>
              <a:off x="4502552" y="937548"/>
              <a:ext cx="2569580" cy="2569464"/>
            </a:xfrm>
            <a:prstGeom prst="ellipse">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2E17F7E-495A-8D7A-C352-17C2DE3FFACB}"/>
                </a:ext>
              </a:extLst>
            </p:cNvPr>
            <p:cNvSpPr/>
            <p:nvPr/>
          </p:nvSpPr>
          <p:spPr>
            <a:xfrm>
              <a:off x="4552902" y="987840"/>
              <a:ext cx="2468880" cy="2468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86DA7D28-4A95-C166-1C88-55E7549D4587}"/>
              </a:ext>
            </a:extLst>
          </p:cNvPr>
          <p:cNvSpPr txBox="1"/>
          <p:nvPr/>
        </p:nvSpPr>
        <p:spPr>
          <a:xfrm>
            <a:off x="8208066" y="3930148"/>
            <a:ext cx="1996009" cy="1446550"/>
          </a:xfrm>
          <a:prstGeom prst="rect">
            <a:avLst/>
          </a:prstGeom>
          <a:noFill/>
        </p:spPr>
        <p:txBody>
          <a:bodyPr wrap="square">
            <a:spAutoFit/>
          </a:bodyPr>
          <a:lstStyle/>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Rinsing</a:t>
            </a:r>
          </a:p>
          <a:p>
            <a:pPr algn="ctr">
              <a:buClr>
                <a:schemeClr val="accent2"/>
              </a:buClr>
            </a:pPr>
            <a:endParaRPr lang="en-US" sz="2400" b="1" dirty="0">
              <a:solidFill>
                <a:schemeClr val="bg2"/>
              </a:solidFill>
              <a:latin typeface="Lato" panose="020F0502020204030203" pitchFamily="34" charset="0"/>
              <a:ea typeface="Lato" panose="020F0502020204030203" pitchFamily="34" charset="0"/>
              <a:cs typeface="Lato" panose="020F0502020204030203" pitchFamily="34" charset="0"/>
            </a:endParaRPr>
          </a:p>
          <a:p>
            <a:pPr algn="ctr">
              <a:buClr>
                <a:schemeClr val="accent2"/>
              </a:buClr>
            </a:pPr>
            <a:r>
              <a:rPr lang="en-US" sz="1600" b="1" dirty="0" err="1">
                <a:solidFill>
                  <a:schemeClr val="bg2"/>
                </a:solidFill>
                <a:latin typeface="Lato" panose="020F0502020204030203" pitchFamily="34" charset="0"/>
                <a:ea typeface="Lato" panose="020F0502020204030203" pitchFamily="34" charset="0"/>
                <a:cs typeface="Lato" panose="020F0502020204030203" pitchFamily="34" charset="0"/>
              </a:rPr>
              <a:t>wash_done</a:t>
            </a:r>
            <a:r>
              <a:rPr lang="en-US" sz="1600" b="1" dirty="0">
                <a:solidFill>
                  <a:schemeClr val="bg2"/>
                </a:solidFill>
                <a:latin typeface="Lato" panose="020F0502020204030203" pitchFamily="34" charset="0"/>
                <a:ea typeface="Lato" panose="020F0502020204030203" pitchFamily="34" charset="0"/>
                <a:cs typeface="Lato" panose="020F0502020204030203" pitchFamily="34" charset="0"/>
              </a:rPr>
              <a:t> = 0</a:t>
            </a:r>
          </a:p>
          <a:p>
            <a:pPr algn="ctr">
              <a:buClr>
                <a:schemeClr val="accent2"/>
              </a:buClr>
            </a:pPr>
            <a:endParaRPr lang="en-US" sz="2400" b="1"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grpSp>
        <p:nvGrpSpPr>
          <p:cNvPr id="47" name="Group 46">
            <a:extLst>
              <a:ext uri="{FF2B5EF4-FFF2-40B4-BE49-F238E27FC236}">
                <a16:creationId xmlns:a16="http://schemas.microsoft.com/office/drawing/2014/main" id="{FD600A56-A70D-2FC1-70E3-22F7C9AFBB77}"/>
              </a:ext>
            </a:extLst>
          </p:cNvPr>
          <p:cNvGrpSpPr/>
          <p:nvPr/>
        </p:nvGrpSpPr>
        <p:grpSpPr>
          <a:xfrm>
            <a:off x="6202432" y="532078"/>
            <a:ext cx="2569580" cy="2569464"/>
            <a:chOff x="4502552" y="937548"/>
            <a:chExt cx="2569580" cy="2569464"/>
          </a:xfrm>
        </p:grpSpPr>
        <p:sp>
          <p:nvSpPr>
            <p:cNvPr id="48" name="Oval 47">
              <a:extLst>
                <a:ext uri="{FF2B5EF4-FFF2-40B4-BE49-F238E27FC236}">
                  <a16:creationId xmlns:a16="http://schemas.microsoft.com/office/drawing/2014/main" id="{C0A80A04-AA2A-AE02-76E7-9C81161CB568}"/>
                </a:ext>
              </a:extLst>
            </p:cNvPr>
            <p:cNvSpPr/>
            <p:nvPr/>
          </p:nvSpPr>
          <p:spPr>
            <a:xfrm>
              <a:off x="4502552" y="937548"/>
              <a:ext cx="2569580" cy="2569464"/>
            </a:xfrm>
            <a:prstGeom prst="ellipse">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D1FE84B-F1A1-9069-4720-9103C2C53C81}"/>
                </a:ext>
              </a:extLst>
            </p:cNvPr>
            <p:cNvSpPr/>
            <p:nvPr/>
          </p:nvSpPr>
          <p:spPr>
            <a:xfrm>
              <a:off x="4552902" y="987840"/>
              <a:ext cx="2468880" cy="2468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985AD68E-70B8-48D3-0483-D64F23CBE38A}"/>
              </a:ext>
            </a:extLst>
          </p:cNvPr>
          <p:cNvSpPr txBox="1"/>
          <p:nvPr/>
        </p:nvSpPr>
        <p:spPr>
          <a:xfrm>
            <a:off x="6531943" y="1184942"/>
            <a:ext cx="1996009" cy="1446550"/>
          </a:xfrm>
          <a:prstGeom prst="rect">
            <a:avLst/>
          </a:prstGeom>
          <a:noFill/>
        </p:spPr>
        <p:txBody>
          <a:bodyPr wrap="square">
            <a:spAutoFit/>
          </a:bodyPr>
          <a:lstStyle/>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Spinning</a:t>
            </a:r>
          </a:p>
          <a:p>
            <a:pPr algn="ctr">
              <a:buClr>
                <a:schemeClr val="accent2"/>
              </a:buClr>
            </a:pPr>
            <a:endParaRPr lang="en-US" sz="2400" b="1" dirty="0">
              <a:solidFill>
                <a:schemeClr val="bg2"/>
              </a:solidFill>
              <a:latin typeface="Lato" panose="020F0502020204030203" pitchFamily="34" charset="0"/>
              <a:ea typeface="Lato" panose="020F0502020204030203" pitchFamily="34" charset="0"/>
              <a:cs typeface="Lato" panose="020F0502020204030203" pitchFamily="34" charset="0"/>
            </a:endParaRPr>
          </a:p>
          <a:p>
            <a:pPr algn="ctr">
              <a:buClr>
                <a:schemeClr val="accent2"/>
              </a:buClr>
            </a:pPr>
            <a:r>
              <a:rPr lang="en-US" sz="1600" b="1" dirty="0" err="1">
                <a:solidFill>
                  <a:schemeClr val="bg2"/>
                </a:solidFill>
                <a:latin typeface="Lato" panose="020F0502020204030203" pitchFamily="34" charset="0"/>
                <a:ea typeface="Lato" panose="020F0502020204030203" pitchFamily="34" charset="0"/>
                <a:cs typeface="Lato" panose="020F0502020204030203" pitchFamily="34" charset="0"/>
              </a:rPr>
              <a:t>wash_done</a:t>
            </a:r>
            <a:r>
              <a:rPr lang="en-US" sz="1600" b="1" dirty="0">
                <a:solidFill>
                  <a:schemeClr val="bg2"/>
                </a:solidFill>
                <a:latin typeface="Lato" panose="020F0502020204030203" pitchFamily="34" charset="0"/>
                <a:ea typeface="Lato" panose="020F0502020204030203" pitchFamily="34" charset="0"/>
                <a:cs typeface="Lato" panose="020F0502020204030203" pitchFamily="34" charset="0"/>
              </a:rPr>
              <a:t> = 0</a:t>
            </a:r>
          </a:p>
          <a:p>
            <a:pPr algn="ctr">
              <a:buClr>
                <a:schemeClr val="accent2"/>
              </a:buClr>
            </a:pPr>
            <a:endParaRPr lang="en-US" sz="2400" b="1"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pic>
        <p:nvPicPr>
          <p:cNvPr id="51" name="Graphic 50" descr="Line arrow: Counter-clockwise curve with solid fill">
            <a:extLst>
              <a:ext uri="{FF2B5EF4-FFF2-40B4-BE49-F238E27FC236}">
                <a16:creationId xmlns:a16="http://schemas.microsoft.com/office/drawing/2014/main" id="{55CF43AA-56CD-873F-66A8-0F87C5190F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949713">
            <a:off x="1907206" y="2272422"/>
            <a:ext cx="914400" cy="914400"/>
          </a:xfrm>
          <a:prstGeom prst="rect">
            <a:avLst/>
          </a:prstGeom>
        </p:spPr>
      </p:pic>
      <p:pic>
        <p:nvPicPr>
          <p:cNvPr id="52" name="Graphic 51" descr="Line arrow: Counter-clockwise curve with solid fill">
            <a:extLst>
              <a:ext uri="{FF2B5EF4-FFF2-40B4-BE49-F238E27FC236}">
                <a16:creationId xmlns:a16="http://schemas.microsoft.com/office/drawing/2014/main" id="{2A1464FA-73B3-A219-F55B-DF11C543B1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592375">
            <a:off x="3524230" y="5072703"/>
            <a:ext cx="914400" cy="914400"/>
          </a:xfrm>
          <a:prstGeom prst="rect">
            <a:avLst/>
          </a:prstGeom>
        </p:spPr>
      </p:pic>
      <p:pic>
        <p:nvPicPr>
          <p:cNvPr id="53" name="Graphic 52" descr="Line arrow: Counter-clockwise curve with solid fill">
            <a:extLst>
              <a:ext uri="{FF2B5EF4-FFF2-40B4-BE49-F238E27FC236}">
                <a16:creationId xmlns:a16="http://schemas.microsoft.com/office/drawing/2014/main" id="{8C60BB59-685F-148C-C727-5894D5315A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769032">
            <a:off x="7124406" y="5319486"/>
            <a:ext cx="914400" cy="914400"/>
          </a:xfrm>
          <a:prstGeom prst="rect">
            <a:avLst/>
          </a:prstGeom>
        </p:spPr>
      </p:pic>
      <p:pic>
        <p:nvPicPr>
          <p:cNvPr id="54" name="Graphic 53" descr="Line arrow: Counter-clockwise curve with solid fill">
            <a:extLst>
              <a:ext uri="{FF2B5EF4-FFF2-40B4-BE49-F238E27FC236}">
                <a16:creationId xmlns:a16="http://schemas.microsoft.com/office/drawing/2014/main" id="{1A375B66-B66E-F03E-2E79-1ACE65D268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797057">
            <a:off x="8609708" y="2255214"/>
            <a:ext cx="914400" cy="914400"/>
          </a:xfrm>
          <a:prstGeom prst="rect">
            <a:avLst/>
          </a:prstGeom>
        </p:spPr>
      </p:pic>
      <p:pic>
        <p:nvPicPr>
          <p:cNvPr id="55" name="Graphic 54" descr="Line arrow: Counter-clockwise curve with solid fill">
            <a:extLst>
              <a:ext uri="{FF2B5EF4-FFF2-40B4-BE49-F238E27FC236}">
                <a16:creationId xmlns:a16="http://schemas.microsoft.com/office/drawing/2014/main" id="{378397DE-EF83-15F7-247B-999DF8F3E4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689851">
            <a:off x="5306649" y="562660"/>
            <a:ext cx="914400" cy="914400"/>
          </a:xfrm>
          <a:prstGeom prst="rect">
            <a:avLst/>
          </a:prstGeom>
        </p:spPr>
      </p:pic>
      <p:pic>
        <p:nvPicPr>
          <p:cNvPr id="56" name="Graphic 55" descr="Line arrow: Counter-clockwise curve with solid fill">
            <a:extLst>
              <a:ext uri="{FF2B5EF4-FFF2-40B4-BE49-F238E27FC236}">
                <a16:creationId xmlns:a16="http://schemas.microsoft.com/office/drawing/2014/main" id="{9AB77FEF-0D9D-1488-FA07-CB5752B9C4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6916759" y="3681751"/>
            <a:ext cx="914400" cy="914400"/>
          </a:xfrm>
          <a:prstGeom prst="rect">
            <a:avLst/>
          </a:prstGeom>
        </p:spPr>
      </p:pic>
      <p:sp>
        <p:nvSpPr>
          <p:cNvPr id="57" name="Arrow: Bent 56">
            <a:extLst>
              <a:ext uri="{FF2B5EF4-FFF2-40B4-BE49-F238E27FC236}">
                <a16:creationId xmlns:a16="http://schemas.microsoft.com/office/drawing/2014/main" id="{0944AEB2-4235-21A5-E4AD-71907EDBD623}"/>
              </a:ext>
            </a:extLst>
          </p:cNvPr>
          <p:cNvSpPr/>
          <p:nvPr/>
        </p:nvSpPr>
        <p:spPr>
          <a:xfrm flipV="1">
            <a:off x="611561" y="1175086"/>
            <a:ext cx="1963259" cy="66177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46B04181-F683-0C38-4BC6-CA89A91CEF08}"/>
              </a:ext>
            </a:extLst>
          </p:cNvPr>
          <p:cNvSpPr txBox="1"/>
          <p:nvPr/>
        </p:nvSpPr>
        <p:spPr>
          <a:xfrm>
            <a:off x="570365" y="1076977"/>
            <a:ext cx="1996009" cy="461665"/>
          </a:xfrm>
          <a:prstGeom prst="rect">
            <a:avLst/>
          </a:prstGeom>
          <a:noFill/>
        </p:spPr>
        <p:txBody>
          <a:bodyPr wrap="square">
            <a:spAutoFit/>
          </a:bodyPr>
          <a:lstStyle/>
          <a:p>
            <a:pPr algn="ctr">
              <a:buClr>
                <a:schemeClr val="accent2"/>
              </a:buClr>
            </a:pP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Reset</a:t>
            </a:r>
          </a:p>
        </p:txBody>
      </p:sp>
      <p:sp>
        <p:nvSpPr>
          <p:cNvPr id="5" name="TextBox 4">
            <a:extLst>
              <a:ext uri="{FF2B5EF4-FFF2-40B4-BE49-F238E27FC236}">
                <a16:creationId xmlns:a16="http://schemas.microsoft.com/office/drawing/2014/main" id="{3E42BE0A-D89C-54F4-303C-3D4A03F0406F}"/>
              </a:ext>
            </a:extLst>
          </p:cNvPr>
          <p:cNvSpPr txBox="1"/>
          <p:nvPr/>
        </p:nvSpPr>
        <p:spPr>
          <a:xfrm rot="19372589">
            <a:off x="1530380" y="2309093"/>
            <a:ext cx="1113746" cy="307777"/>
          </a:xfrm>
          <a:prstGeom prst="rect">
            <a:avLst/>
          </a:prstGeom>
          <a:noFill/>
        </p:spPr>
        <p:txBody>
          <a:bodyPr wrap="square" rtlCol="0">
            <a:spAutoFit/>
          </a:bodyPr>
          <a:lstStyle/>
          <a:p>
            <a:pPr algn="ctr"/>
            <a:r>
              <a:rPr lang="en-US" sz="1400" dirty="0" err="1"/>
              <a:t>coin_in</a:t>
            </a:r>
            <a:r>
              <a:rPr lang="en-US" sz="1400" dirty="0"/>
              <a:t> = 1</a:t>
            </a:r>
          </a:p>
        </p:txBody>
      </p:sp>
      <p:cxnSp>
        <p:nvCxnSpPr>
          <p:cNvPr id="8" name="Straight Connector 7">
            <a:extLst>
              <a:ext uri="{FF2B5EF4-FFF2-40B4-BE49-F238E27FC236}">
                <a16:creationId xmlns:a16="http://schemas.microsoft.com/office/drawing/2014/main" id="{B5EFD82D-E8B5-3164-1474-56DA05523191}"/>
              </a:ext>
            </a:extLst>
          </p:cNvPr>
          <p:cNvCxnSpPr>
            <a:cxnSpLocks/>
            <a:stCxn id="14" idx="1"/>
            <a:endCxn id="14" idx="3"/>
          </p:cNvCxnSpPr>
          <p:nvPr/>
        </p:nvCxnSpPr>
        <p:spPr>
          <a:xfrm>
            <a:off x="3036230" y="1755319"/>
            <a:ext cx="1996009"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98531C1-FBCB-36FE-4494-DA99BDE042C7}"/>
              </a:ext>
            </a:extLst>
          </p:cNvPr>
          <p:cNvSpPr txBox="1"/>
          <p:nvPr/>
        </p:nvSpPr>
        <p:spPr>
          <a:xfrm rot="202989">
            <a:off x="3086160" y="5888415"/>
            <a:ext cx="1342471" cy="307777"/>
          </a:xfrm>
          <a:prstGeom prst="rect">
            <a:avLst/>
          </a:prstGeom>
          <a:noFill/>
        </p:spPr>
        <p:txBody>
          <a:bodyPr wrap="square" rtlCol="0">
            <a:spAutoFit/>
          </a:bodyPr>
          <a:lstStyle/>
          <a:p>
            <a:pPr algn="ctr"/>
            <a:r>
              <a:rPr lang="en-US" sz="1400" dirty="0" err="1"/>
              <a:t>filling_end</a:t>
            </a:r>
            <a:r>
              <a:rPr lang="en-US" sz="1400" dirty="0"/>
              <a:t> = 1</a:t>
            </a:r>
          </a:p>
        </p:txBody>
      </p:sp>
      <p:sp>
        <p:nvSpPr>
          <p:cNvPr id="63" name="TextBox 62">
            <a:extLst>
              <a:ext uri="{FF2B5EF4-FFF2-40B4-BE49-F238E27FC236}">
                <a16:creationId xmlns:a16="http://schemas.microsoft.com/office/drawing/2014/main" id="{C755923C-D0B7-7CE5-63C5-BB45668921B6}"/>
              </a:ext>
            </a:extLst>
          </p:cNvPr>
          <p:cNvSpPr txBox="1"/>
          <p:nvPr/>
        </p:nvSpPr>
        <p:spPr>
          <a:xfrm>
            <a:off x="6721033" y="6047898"/>
            <a:ext cx="1585039" cy="307777"/>
          </a:xfrm>
          <a:prstGeom prst="rect">
            <a:avLst/>
          </a:prstGeom>
          <a:noFill/>
        </p:spPr>
        <p:txBody>
          <a:bodyPr wrap="square" rtlCol="0">
            <a:spAutoFit/>
          </a:bodyPr>
          <a:lstStyle/>
          <a:p>
            <a:pPr algn="ctr"/>
            <a:r>
              <a:rPr lang="en-US" sz="1400" dirty="0" err="1"/>
              <a:t>washing_end</a:t>
            </a:r>
            <a:r>
              <a:rPr lang="en-US" sz="1400" dirty="0"/>
              <a:t> = 1</a:t>
            </a:r>
          </a:p>
        </p:txBody>
      </p:sp>
      <p:sp>
        <p:nvSpPr>
          <p:cNvPr id="66" name="TextBox 65">
            <a:extLst>
              <a:ext uri="{FF2B5EF4-FFF2-40B4-BE49-F238E27FC236}">
                <a16:creationId xmlns:a16="http://schemas.microsoft.com/office/drawing/2014/main" id="{5DA09309-892E-DAFB-B233-2DA3B06613F8}"/>
              </a:ext>
            </a:extLst>
          </p:cNvPr>
          <p:cNvSpPr txBox="1"/>
          <p:nvPr/>
        </p:nvSpPr>
        <p:spPr>
          <a:xfrm rot="3656041">
            <a:off x="8797841" y="2477603"/>
            <a:ext cx="1375641" cy="307777"/>
          </a:xfrm>
          <a:prstGeom prst="rect">
            <a:avLst/>
          </a:prstGeom>
          <a:noFill/>
        </p:spPr>
        <p:txBody>
          <a:bodyPr wrap="square" rtlCol="0">
            <a:spAutoFit/>
          </a:bodyPr>
          <a:lstStyle/>
          <a:p>
            <a:pPr algn="ctr"/>
            <a:r>
              <a:rPr lang="en-US" sz="1400" dirty="0" err="1"/>
              <a:t>rinsing_end</a:t>
            </a:r>
            <a:r>
              <a:rPr lang="en-US" sz="1400" dirty="0"/>
              <a:t> = 1</a:t>
            </a:r>
          </a:p>
        </p:txBody>
      </p:sp>
      <p:pic>
        <p:nvPicPr>
          <p:cNvPr id="69" name="Graphic 68" descr="Line arrow: Counter-clockwise curve with solid fill">
            <a:extLst>
              <a:ext uri="{FF2B5EF4-FFF2-40B4-BE49-F238E27FC236}">
                <a16:creationId xmlns:a16="http://schemas.microsoft.com/office/drawing/2014/main" id="{4611149A-00F0-5BB5-3ED4-7597908A17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172931">
            <a:off x="5276519" y="2099239"/>
            <a:ext cx="914400" cy="914400"/>
          </a:xfrm>
          <a:prstGeom prst="rect">
            <a:avLst/>
          </a:prstGeom>
        </p:spPr>
      </p:pic>
      <p:sp>
        <p:nvSpPr>
          <p:cNvPr id="71" name="TextBox 70">
            <a:extLst>
              <a:ext uri="{FF2B5EF4-FFF2-40B4-BE49-F238E27FC236}">
                <a16:creationId xmlns:a16="http://schemas.microsoft.com/office/drawing/2014/main" id="{0E05A4A3-6327-539B-B6DF-1682033C164C}"/>
              </a:ext>
            </a:extLst>
          </p:cNvPr>
          <p:cNvSpPr txBox="1"/>
          <p:nvPr/>
        </p:nvSpPr>
        <p:spPr>
          <a:xfrm>
            <a:off x="4297180" y="225808"/>
            <a:ext cx="2968568" cy="307777"/>
          </a:xfrm>
          <a:prstGeom prst="rect">
            <a:avLst/>
          </a:prstGeom>
          <a:noFill/>
        </p:spPr>
        <p:txBody>
          <a:bodyPr wrap="square" rtlCol="0">
            <a:spAutoFit/>
          </a:bodyPr>
          <a:lstStyle/>
          <a:p>
            <a:r>
              <a:rPr lang="en-US" sz="1400" dirty="0" err="1"/>
              <a:t>timer_pause</a:t>
            </a:r>
            <a:r>
              <a:rPr lang="en-US" sz="1400" dirty="0"/>
              <a:t> = 1 or </a:t>
            </a:r>
            <a:r>
              <a:rPr lang="en-US" sz="1400" dirty="0" err="1"/>
              <a:t>spinning_end</a:t>
            </a:r>
            <a:r>
              <a:rPr lang="en-US" sz="1400" dirty="0"/>
              <a:t> = 1</a:t>
            </a:r>
          </a:p>
        </p:txBody>
      </p:sp>
      <p:sp>
        <p:nvSpPr>
          <p:cNvPr id="74" name="TextBox 73">
            <a:extLst>
              <a:ext uri="{FF2B5EF4-FFF2-40B4-BE49-F238E27FC236}">
                <a16:creationId xmlns:a16="http://schemas.microsoft.com/office/drawing/2014/main" id="{E5118E28-F802-1FC7-D777-F7216D2B1CA3}"/>
              </a:ext>
            </a:extLst>
          </p:cNvPr>
          <p:cNvSpPr txBox="1"/>
          <p:nvPr/>
        </p:nvSpPr>
        <p:spPr>
          <a:xfrm>
            <a:off x="4879699" y="2753294"/>
            <a:ext cx="1577844" cy="307777"/>
          </a:xfrm>
          <a:prstGeom prst="rect">
            <a:avLst/>
          </a:prstGeom>
          <a:noFill/>
        </p:spPr>
        <p:txBody>
          <a:bodyPr wrap="square" rtlCol="0">
            <a:spAutoFit/>
          </a:bodyPr>
          <a:lstStyle/>
          <a:p>
            <a:pPr algn="ctr"/>
            <a:r>
              <a:rPr lang="en-US" sz="1400" dirty="0" err="1"/>
              <a:t>timet_pause</a:t>
            </a:r>
            <a:r>
              <a:rPr lang="en-US" sz="1400" dirty="0"/>
              <a:t> = 0</a:t>
            </a:r>
          </a:p>
        </p:txBody>
      </p:sp>
      <p:sp>
        <p:nvSpPr>
          <p:cNvPr id="77" name="TextBox 76">
            <a:extLst>
              <a:ext uri="{FF2B5EF4-FFF2-40B4-BE49-F238E27FC236}">
                <a16:creationId xmlns:a16="http://schemas.microsoft.com/office/drawing/2014/main" id="{44A1F4A6-A0AF-A745-19D8-881AC4D3A476}"/>
              </a:ext>
            </a:extLst>
          </p:cNvPr>
          <p:cNvSpPr txBox="1"/>
          <p:nvPr/>
        </p:nvSpPr>
        <p:spPr>
          <a:xfrm>
            <a:off x="6527949" y="3564807"/>
            <a:ext cx="1577844" cy="307777"/>
          </a:xfrm>
          <a:prstGeom prst="rect">
            <a:avLst/>
          </a:prstGeom>
          <a:noFill/>
        </p:spPr>
        <p:txBody>
          <a:bodyPr wrap="square" rtlCol="0">
            <a:spAutoFit/>
          </a:bodyPr>
          <a:lstStyle/>
          <a:p>
            <a:pPr algn="ctr"/>
            <a:r>
              <a:rPr lang="en-US" sz="1400" dirty="0" err="1"/>
              <a:t>double_wash</a:t>
            </a:r>
            <a:r>
              <a:rPr lang="en-US" sz="1400" dirty="0"/>
              <a:t>= 1</a:t>
            </a:r>
          </a:p>
        </p:txBody>
      </p:sp>
      <p:sp>
        <p:nvSpPr>
          <p:cNvPr id="31" name="Arrow: Curved Left 30">
            <a:extLst>
              <a:ext uri="{FF2B5EF4-FFF2-40B4-BE49-F238E27FC236}">
                <a16:creationId xmlns:a16="http://schemas.microsoft.com/office/drawing/2014/main" id="{40675977-3B86-7119-1F5E-D386E4B37DF3}"/>
              </a:ext>
            </a:extLst>
          </p:cNvPr>
          <p:cNvSpPr/>
          <p:nvPr/>
        </p:nvSpPr>
        <p:spPr>
          <a:xfrm rot="2437970" flipH="1">
            <a:off x="2549827" y="303065"/>
            <a:ext cx="467885" cy="95139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TextBox 81">
            <a:extLst>
              <a:ext uri="{FF2B5EF4-FFF2-40B4-BE49-F238E27FC236}">
                <a16:creationId xmlns:a16="http://schemas.microsoft.com/office/drawing/2014/main" id="{A3D21202-519F-A88B-6EC6-D687003A1A83}"/>
              </a:ext>
            </a:extLst>
          </p:cNvPr>
          <p:cNvSpPr txBox="1"/>
          <p:nvPr/>
        </p:nvSpPr>
        <p:spPr>
          <a:xfrm rot="19372589">
            <a:off x="1895897" y="276106"/>
            <a:ext cx="1113746" cy="307777"/>
          </a:xfrm>
          <a:prstGeom prst="rect">
            <a:avLst/>
          </a:prstGeom>
          <a:noFill/>
        </p:spPr>
        <p:txBody>
          <a:bodyPr wrap="square" rtlCol="0">
            <a:spAutoFit/>
          </a:bodyPr>
          <a:lstStyle/>
          <a:p>
            <a:pPr algn="ctr"/>
            <a:r>
              <a:rPr lang="en-US" sz="1400" dirty="0" err="1"/>
              <a:t>coin_in</a:t>
            </a:r>
            <a:r>
              <a:rPr lang="en-US" sz="1400" dirty="0"/>
              <a:t> = 0</a:t>
            </a:r>
          </a:p>
        </p:txBody>
      </p:sp>
      <p:cxnSp>
        <p:nvCxnSpPr>
          <p:cNvPr id="70" name="Straight Connector 69">
            <a:extLst>
              <a:ext uri="{FF2B5EF4-FFF2-40B4-BE49-F238E27FC236}">
                <a16:creationId xmlns:a16="http://schemas.microsoft.com/office/drawing/2014/main" id="{FC73D4F5-88C2-25B0-E2DC-E8C91E4BCD43}"/>
              </a:ext>
            </a:extLst>
          </p:cNvPr>
          <p:cNvCxnSpPr>
            <a:cxnSpLocks/>
          </p:cNvCxnSpPr>
          <p:nvPr/>
        </p:nvCxnSpPr>
        <p:spPr>
          <a:xfrm>
            <a:off x="6556214" y="1776333"/>
            <a:ext cx="1996009"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BC47511-032E-B8E2-5202-42D65D940641}"/>
              </a:ext>
            </a:extLst>
          </p:cNvPr>
          <p:cNvCxnSpPr>
            <a:cxnSpLocks/>
          </p:cNvCxnSpPr>
          <p:nvPr/>
        </p:nvCxnSpPr>
        <p:spPr>
          <a:xfrm>
            <a:off x="1345878" y="4596151"/>
            <a:ext cx="1996009"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EA6CB7-FFE0-148C-6E0B-899B2CAF721A}"/>
              </a:ext>
            </a:extLst>
          </p:cNvPr>
          <p:cNvCxnSpPr>
            <a:cxnSpLocks/>
          </p:cNvCxnSpPr>
          <p:nvPr/>
        </p:nvCxnSpPr>
        <p:spPr>
          <a:xfrm>
            <a:off x="4815836" y="5121193"/>
            <a:ext cx="1996009"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1851E16-4BF3-5B2D-C8C0-B088D44F8953}"/>
              </a:ext>
            </a:extLst>
          </p:cNvPr>
          <p:cNvCxnSpPr>
            <a:cxnSpLocks/>
          </p:cNvCxnSpPr>
          <p:nvPr/>
        </p:nvCxnSpPr>
        <p:spPr>
          <a:xfrm>
            <a:off x="8208066" y="4547753"/>
            <a:ext cx="1996009"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86" name="Date Placeholder 6">
            <a:extLst>
              <a:ext uri="{FF2B5EF4-FFF2-40B4-BE49-F238E27FC236}">
                <a16:creationId xmlns:a16="http://schemas.microsoft.com/office/drawing/2014/main" id="{03AAAC7C-825D-1233-3E4C-06929F91D049}"/>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3198649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88686D7-B704-25EF-BD06-E4F07494EA99}"/>
              </a:ext>
            </a:extLst>
          </p:cNvPr>
          <p:cNvPicPr>
            <a:picLocks noGrp="1" noChangeAspect="1"/>
          </p:cNvPicPr>
          <p:nvPr>
            <p:ph type="pic" sz="quarter" idx="13"/>
          </p:nvPr>
        </p:nvPicPr>
        <p:blipFill>
          <a:blip r:embed="rId2"/>
          <a:srcRect l="26041" r="26041"/>
          <a:stretch/>
        </p:blipFill>
        <p:spPr>
          <a:xfrm>
            <a:off x="6057901" y="1"/>
            <a:ext cx="6134099" cy="6857999"/>
          </a:xfrm>
        </p:spPr>
      </p:pic>
      <p:sp>
        <p:nvSpPr>
          <p:cNvPr id="3" name="Subtitle 2">
            <a:extLst>
              <a:ext uri="{FF2B5EF4-FFF2-40B4-BE49-F238E27FC236}">
                <a16:creationId xmlns:a16="http://schemas.microsoft.com/office/drawing/2014/main" id="{855FC34B-AEBB-4162-8BC0-9234A2B83958}"/>
              </a:ext>
            </a:extLst>
          </p:cNvPr>
          <p:cNvSpPr>
            <a:spLocks noGrp="1"/>
          </p:cNvSpPr>
          <p:nvPr>
            <p:ph type="subTitle" idx="1"/>
          </p:nvPr>
        </p:nvSpPr>
        <p:spPr>
          <a:xfrm>
            <a:off x="0" y="4327140"/>
            <a:ext cx="11576868" cy="2530860"/>
          </a:xfrm>
        </p:spPr>
        <p:txBody>
          <a:bodyPr>
            <a:normAutofit/>
          </a:bodyPr>
          <a:lstStyle/>
          <a:p>
            <a:r>
              <a:rPr lang="en-US" sz="100" b="1" dirty="0">
                <a:latin typeface="Lato" panose="020F0502020204030203" pitchFamily="34" charset="0"/>
                <a:ea typeface="Lato" panose="020F0502020204030203" pitchFamily="34" charset="0"/>
                <a:cs typeface="Lato" panose="020F0502020204030203" pitchFamily="34" charset="0"/>
              </a:rPr>
              <a:t>.</a:t>
            </a:r>
          </a:p>
        </p:txBody>
      </p:sp>
      <p:sp>
        <p:nvSpPr>
          <p:cNvPr id="13" name="Title 1">
            <a:extLst>
              <a:ext uri="{FF2B5EF4-FFF2-40B4-BE49-F238E27FC236}">
                <a16:creationId xmlns:a16="http://schemas.microsoft.com/office/drawing/2014/main" id="{52C4274C-BFC1-33D2-4541-7D49B2B1161E}"/>
              </a:ext>
            </a:extLst>
          </p:cNvPr>
          <p:cNvSpPr txBox="1">
            <a:spLocks/>
          </p:cNvSpPr>
          <p:nvPr/>
        </p:nvSpPr>
        <p:spPr>
          <a:xfrm>
            <a:off x="1280160" y="3983839"/>
            <a:ext cx="7518400" cy="3217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2"/>
                </a:solidFill>
                <a:latin typeface="+mj-lt"/>
                <a:ea typeface="+mj-ea"/>
                <a:cs typeface="+mj-cs"/>
              </a:defRPr>
            </a:lvl1pPr>
          </a:lstStyle>
          <a:p>
            <a:r>
              <a:rPr lang="en-US" dirty="0">
                <a:latin typeface="Lato" panose="020F0502020204030203" pitchFamily="34" charset="0"/>
                <a:ea typeface="Lato" panose="020F0502020204030203" pitchFamily="34" charset="0"/>
                <a:cs typeface="Lato" panose="020F0502020204030203" pitchFamily="34" charset="0"/>
              </a:rPr>
              <a:t>Detailed explanation of my code</a:t>
            </a:r>
          </a:p>
        </p:txBody>
      </p:sp>
    </p:spTree>
    <p:extLst>
      <p:ext uri="{BB962C8B-B14F-4D97-AF65-F5344CB8AC3E}">
        <p14:creationId xmlns:p14="http://schemas.microsoft.com/office/powerpoint/2010/main" val="200431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File Header</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13</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The headers include the name of the file, author, and author's email address, a purpose section explaining the functionality of the module.</a:t>
            </a:r>
          </a:p>
        </p:txBody>
      </p:sp>
      <p:pic>
        <p:nvPicPr>
          <p:cNvPr id="5" name="Picture 4">
            <a:extLst>
              <a:ext uri="{FF2B5EF4-FFF2-40B4-BE49-F238E27FC236}">
                <a16:creationId xmlns:a16="http://schemas.microsoft.com/office/drawing/2014/main" id="{14719345-3897-0C84-76D3-44958DBB66FF}"/>
              </a:ext>
            </a:extLst>
          </p:cNvPr>
          <p:cNvPicPr>
            <a:picLocks noChangeAspect="1"/>
          </p:cNvPicPr>
          <p:nvPr/>
        </p:nvPicPr>
        <p:blipFill rotWithShape="1">
          <a:blip r:embed="rId2"/>
          <a:srcRect r="4150"/>
          <a:stretch/>
        </p:blipFill>
        <p:spPr>
          <a:xfrm>
            <a:off x="839788" y="2330058"/>
            <a:ext cx="10196872" cy="3223539"/>
          </a:xfrm>
          <a:prstGeom prst="rect">
            <a:avLst/>
          </a:prstGeom>
        </p:spPr>
      </p:pic>
      <p:sp>
        <p:nvSpPr>
          <p:cNvPr id="8" name="Date Placeholder 6">
            <a:extLst>
              <a:ext uri="{FF2B5EF4-FFF2-40B4-BE49-F238E27FC236}">
                <a16:creationId xmlns:a16="http://schemas.microsoft.com/office/drawing/2014/main" id="{0DFBE391-9356-AD7C-0D50-05AC95920B51}"/>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1104785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Module Definition</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14</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Each module must have a </a:t>
            </a:r>
            <a:r>
              <a:rPr lang="en-US" sz="1800" b="0" i="0" u="none" strike="noStrike" dirty="0" err="1">
                <a:solidFill>
                  <a:srgbClr val="000000"/>
                </a:solidFill>
                <a:effectLst/>
                <a:latin typeface="Arial" panose="020B0604020202020204" pitchFamily="34" charset="0"/>
              </a:rPr>
              <a:t>module_name</a:t>
            </a:r>
            <a:r>
              <a:rPr lang="en-US" sz="1800" b="0" i="0" u="none" strike="noStrike" dirty="0">
                <a:solidFill>
                  <a:srgbClr val="000000"/>
                </a:solidFill>
                <a:effectLst/>
                <a:latin typeface="Arial" panose="020B0604020202020204" pitchFamily="34" charset="0"/>
              </a:rPr>
              <a:t>, which is the identifier for the module, and a port list, which describes the input and output terminals of the module.</a:t>
            </a:r>
          </a:p>
        </p:txBody>
      </p:sp>
      <p:pic>
        <p:nvPicPr>
          <p:cNvPr id="4" name="Picture 3">
            <a:extLst>
              <a:ext uri="{FF2B5EF4-FFF2-40B4-BE49-F238E27FC236}">
                <a16:creationId xmlns:a16="http://schemas.microsoft.com/office/drawing/2014/main" id="{E60E33A6-6A4F-A20C-A75B-8E60DFDA9349}"/>
              </a:ext>
            </a:extLst>
          </p:cNvPr>
          <p:cNvPicPr>
            <a:picLocks noChangeAspect="1"/>
          </p:cNvPicPr>
          <p:nvPr/>
        </p:nvPicPr>
        <p:blipFill>
          <a:blip r:embed="rId2"/>
          <a:stretch>
            <a:fillRect/>
          </a:stretch>
        </p:blipFill>
        <p:spPr>
          <a:xfrm>
            <a:off x="839788" y="2345441"/>
            <a:ext cx="8428450" cy="3642676"/>
          </a:xfrm>
          <a:prstGeom prst="rect">
            <a:avLst/>
          </a:prstGeom>
        </p:spPr>
      </p:pic>
      <p:sp>
        <p:nvSpPr>
          <p:cNvPr id="8" name="Date Placeholder 6">
            <a:extLst>
              <a:ext uri="{FF2B5EF4-FFF2-40B4-BE49-F238E27FC236}">
                <a16:creationId xmlns:a16="http://schemas.microsoft.com/office/drawing/2014/main" id="{F4BA1EBA-A379-2562-F532-B60650E71FDB}"/>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2295387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States Encoded in Gray Encoding</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15</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2308324"/>
          </a:xfrm>
          <a:prstGeom prst="rect">
            <a:avLst/>
          </a:prstGeom>
          <a:noFill/>
        </p:spPr>
        <p:txBody>
          <a:bodyPr wrap="square">
            <a:spAutoFit/>
          </a:bodyPr>
          <a:lstStyle/>
          <a:p>
            <a:pPr fontAlgn="base"/>
            <a:r>
              <a:rPr lang="en-US" dirty="0">
                <a:solidFill>
                  <a:srgbClr val="000000"/>
                </a:solidFill>
                <a:latin typeface="Arial" panose="020B0604020202020204" pitchFamily="34" charset="0"/>
              </a:rPr>
              <a:t>This block of code creates the state variables. This way each state can be referenced by name.</a:t>
            </a:r>
          </a:p>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800" b="0" i="0" u="none" strike="noStrike" dirty="0" err="1">
                <a:solidFill>
                  <a:srgbClr val="000000"/>
                </a:solidFill>
                <a:effectLst/>
                <a:latin typeface="Arial" panose="020B0604020202020204" pitchFamily="34" charset="0"/>
              </a:rPr>
              <a:t>localparam</a:t>
            </a:r>
            <a:r>
              <a:rPr lang="en-US" sz="1800" b="0" i="0" u="none" strike="noStrike" dirty="0">
                <a:solidFill>
                  <a:srgbClr val="000000"/>
                </a:solidFill>
                <a:effectLst/>
                <a:latin typeface="Arial" panose="020B0604020202020204" pitchFamily="34" charset="0"/>
              </a:rPr>
              <a:t> prevents the values to be overwritten (directly) from outside the module. And, it gives descriptive names to the states.</a:t>
            </a:r>
          </a:p>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Gray code consists of a sequence where only one bit changes between one value and the next. In addition to also using the minimum number of bits, this encoding minimizes dynamic power consumption if the sequence of states is followed optimally.</a:t>
            </a:r>
          </a:p>
        </p:txBody>
      </p:sp>
      <p:pic>
        <p:nvPicPr>
          <p:cNvPr id="5" name="Picture 4">
            <a:extLst>
              <a:ext uri="{FF2B5EF4-FFF2-40B4-BE49-F238E27FC236}">
                <a16:creationId xmlns:a16="http://schemas.microsoft.com/office/drawing/2014/main" id="{520D76CE-EA8E-502D-4A1F-23FADBB2E991}"/>
              </a:ext>
            </a:extLst>
          </p:cNvPr>
          <p:cNvPicPr>
            <a:picLocks noChangeAspect="1"/>
          </p:cNvPicPr>
          <p:nvPr/>
        </p:nvPicPr>
        <p:blipFill>
          <a:blip r:embed="rId2"/>
          <a:stretch>
            <a:fillRect/>
          </a:stretch>
        </p:blipFill>
        <p:spPr>
          <a:xfrm>
            <a:off x="839788" y="3904167"/>
            <a:ext cx="8550381" cy="2712955"/>
          </a:xfrm>
          <a:prstGeom prst="rect">
            <a:avLst/>
          </a:prstGeom>
        </p:spPr>
      </p:pic>
      <p:sp>
        <p:nvSpPr>
          <p:cNvPr id="8" name="Date Placeholder 6">
            <a:extLst>
              <a:ext uri="{FF2B5EF4-FFF2-40B4-BE49-F238E27FC236}">
                <a16:creationId xmlns:a16="http://schemas.microsoft.com/office/drawing/2014/main" id="{9564375E-898E-E80F-AEAE-283E75CD1352}"/>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456909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Control Signals</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16</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2031325"/>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This block of code creates the state registers that hold the </a:t>
            </a:r>
            <a:r>
              <a:rPr lang="en-US" sz="1800" b="0" i="0" u="none" strike="noStrike" dirty="0" err="1">
                <a:solidFill>
                  <a:srgbClr val="000000"/>
                </a:solidFill>
                <a:effectLst/>
                <a:latin typeface="Arial" panose="020B0604020202020204" pitchFamily="34" charset="0"/>
              </a:rPr>
              <a:t>next_state</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present_state</a:t>
            </a:r>
            <a:r>
              <a:rPr lang="en-US" sz="1800" b="0" i="0" u="none" strike="noStrike" dirty="0">
                <a:solidFill>
                  <a:srgbClr val="000000"/>
                </a:solidFill>
                <a:effectLst/>
                <a:latin typeface="Arial" panose="020B0604020202020204" pitchFamily="34" charset="0"/>
              </a:rPr>
              <a:t> variables. This is which circle you are on the state diagram.</a:t>
            </a:r>
          </a:p>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States control signals are some flags to indicate the flow of the operation and the start and end of each state.</a:t>
            </a:r>
          </a:p>
          <a:p>
            <a:pPr rtl="0" fontAlgn="base">
              <a:spcBef>
                <a:spcPts val="0"/>
              </a:spcBef>
              <a:spcAft>
                <a:spcPts val="0"/>
              </a:spcAft>
            </a:pPr>
            <a:endParaRPr lang="en-US" dirty="0">
              <a:solidFill>
                <a:srgbClr val="000000"/>
              </a:solidFill>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They are defined as reg </a:t>
            </a:r>
            <a:r>
              <a:rPr lang="en-US" dirty="0">
                <a:solidFill>
                  <a:srgbClr val="000000"/>
                </a:solidFill>
                <a:latin typeface="Arial" panose="020B0604020202020204" pitchFamily="34" charset="0"/>
              </a:rPr>
              <a:t>because they are assigned variables inside an always block.</a:t>
            </a:r>
            <a:endParaRPr lang="en-US" sz="1800" b="0" i="0" u="none" strike="noStrike" dirty="0">
              <a:solidFill>
                <a:srgbClr val="000000"/>
              </a:solidFill>
              <a:effectLst/>
              <a:latin typeface="Arial" panose="020B0604020202020204" pitchFamily="34" charset="0"/>
            </a:endParaRPr>
          </a:p>
        </p:txBody>
      </p:sp>
      <p:pic>
        <p:nvPicPr>
          <p:cNvPr id="5" name="Picture 4">
            <a:extLst>
              <a:ext uri="{FF2B5EF4-FFF2-40B4-BE49-F238E27FC236}">
                <a16:creationId xmlns:a16="http://schemas.microsoft.com/office/drawing/2014/main" id="{E73AC2EF-43CF-D04E-E275-3E3DAF8E573B}"/>
              </a:ext>
            </a:extLst>
          </p:cNvPr>
          <p:cNvPicPr>
            <a:picLocks noChangeAspect="1"/>
          </p:cNvPicPr>
          <p:nvPr/>
        </p:nvPicPr>
        <p:blipFill rotWithShape="1">
          <a:blip r:embed="rId2"/>
          <a:srcRect t="28835" r="49130"/>
          <a:stretch/>
        </p:blipFill>
        <p:spPr>
          <a:xfrm>
            <a:off x="6392728" y="3621551"/>
            <a:ext cx="3055977" cy="2931798"/>
          </a:xfrm>
          <a:prstGeom prst="rect">
            <a:avLst/>
          </a:prstGeom>
        </p:spPr>
      </p:pic>
      <p:pic>
        <p:nvPicPr>
          <p:cNvPr id="11" name="Picture 10">
            <a:extLst>
              <a:ext uri="{FF2B5EF4-FFF2-40B4-BE49-F238E27FC236}">
                <a16:creationId xmlns:a16="http://schemas.microsoft.com/office/drawing/2014/main" id="{3EDA0280-C55F-D86F-4F6C-1671768C2CB0}"/>
              </a:ext>
            </a:extLst>
          </p:cNvPr>
          <p:cNvPicPr>
            <a:picLocks noChangeAspect="1"/>
          </p:cNvPicPr>
          <p:nvPr/>
        </p:nvPicPr>
        <p:blipFill rotWithShape="1">
          <a:blip r:embed="rId2"/>
          <a:srcRect r="31191" b="73543"/>
          <a:stretch/>
        </p:blipFill>
        <p:spPr>
          <a:xfrm>
            <a:off x="839788" y="4030192"/>
            <a:ext cx="4959486" cy="1307693"/>
          </a:xfrm>
          <a:prstGeom prst="rect">
            <a:avLst/>
          </a:prstGeom>
        </p:spPr>
      </p:pic>
      <p:sp>
        <p:nvSpPr>
          <p:cNvPr id="8" name="Date Placeholder 6">
            <a:extLst>
              <a:ext uri="{FF2B5EF4-FFF2-40B4-BE49-F238E27FC236}">
                <a16:creationId xmlns:a16="http://schemas.microsoft.com/office/drawing/2014/main" id="{3D71DE2C-0B00-8301-B03C-7BE96E5C790C}"/>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323499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State Transition</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17</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1477328"/>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This is the state register. It moves the </a:t>
            </a:r>
            <a:r>
              <a:rPr lang="en-US" sz="1800" b="0" i="0" u="none" strike="noStrike" dirty="0" err="1">
                <a:solidFill>
                  <a:srgbClr val="000000"/>
                </a:solidFill>
                <a:effectLst/>
                <a:latin typeface="Arial" panose="020B0604020202020204" pitchFamily="34" charset="0"/>
              </a:rPr>
              <a:t>next_state</a:t>
            </a:r>
            <a:r>
              <a:rPr lang="en-US" sz="1800" b="0" i="0" u="none" strike="noStrike" dirty="0">
                <a:solidFill>
                  <a:srgbClr val="000000"/>
                </a:solidFill>
                <a:effectLst/>
                <a:latin typeface="Arial" panose="020B0604020202020204" pitchFamily="34" charset="0"/>
              </a:rPr>
              <a:t> to the </a:t>
            </a:r>
            <a:r>
              <a:rPr lang="en-US" sz="1800" b="0" i="0" u="none" strike="noStrike" dirty="0" err="1">
                <a:solidFill>
                  <a:srgbClr val="000000"/>
                </a:solidFill>
                <a:effectLst/>
                <a:latin typeface="Arial" panose="020B0604020202020204" pitchFamily="34" charset="0"/>
              </a:rPr>
              <a:t>current_state</a:t>
            </a:r>
            <a:r>
              <a:rPr lang="en-US" sz="1800" b="0" i="0" u="none" strike="noStrike" dirty="0">
                <a:solidFill>
                  <a:srgbClr val="000000"/>
                </a:solidFill>
                <a:effectLst/>
                <a:latin typeface="Arial" panose="020B0604020202020204" pitchFamily="34" charset="0"/>
              </a:rPr>
              <a:t> at the positive clock edge. This is what makes movement between the states in the state diagram happen.</a:t>
            </a:r>
          </a:p>
          <a:p>
            <a:pPr rtl="0" fontAlgn="base">
              <a:spcBef>
                <a:spcPts val="0"/>
              </a:spcBef>
              <a:spcAft>
                <a:spcPts val="0"/>
              </a:spcAft>
            </a:pPr>
            <a:endParaRPr lang="en-US" dirty="0">
              <a:solidFill>
                <a:srgbClr val="000000"/>
              </a:solidFill>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Using an active low asynchronous reset signal, we can reset all the control signals, and make the current state IDLE at the negative edge of the clock.</a:t>
            </a:r>
          </a:p>
        </p:txBody>
      </p:sp>
      <p:sp>
        <p:nvSpPr>
          <p:cNvPr id="8" name="Date Placeholder 6">
            <a:extLst>
              <a:ext uri="{FF2B5EF4-FFF2-40B4-BE49-F238E27FC236}">
                <a16:creationId xmlns:a16="http://schemas.microsoft.com/office/drawing/2014/main" id="{E4B867BB-991A-A575-F4FC-AE7CAF3F8C4C}"/>
              </a:ext>
            </a:extLst>
          </p:cNvPr>
          <p:cNvSpPr>
            <a:spLocks noGrp="1"/>
          </p:cNvSpPr>
          <p:nvPr>
            <p:ph type="dt" sz="half" idx="10"/>
          </p:nvPr>
        </p:nvSpPr>
        <p:spPr>
          <a:xfrm>
            <a:off x="9017000" y="6433202"/>
            <a:ext cx="2374150" cy="367841"/>
          </a:xfrm>
        </p:spPr>
        <p:txBody>
          <a:bodyPr/>
          <a:lstStyle/>
          <a:p>
            <a:r>
              <a:rPr lang="en-US" dirty="0"/>
              <a:t>30/6/2022</a:t>
            </a:r>
          </a:p>
        </p:txBody>
      </p:sp>
      <p:pic>
        <p:nvPicPr>
          <p:cNvPr id="7" name="Picture 6">
            <a:extLst>
              <a:ext uri="{FF2B5EF4-FFF2-40B4-BE49-F238E27FC236}">
                <a16:creationId xmlns:a16="http://schemas.microsoft.com/office/drawing/2014/main" id="{D09FE02E-8661-8695-FCC5-7C7EDA7A2D0E}"/>
              </a:ext>
            </a:extLst>
          </p:cNvPr>
          <p:cNvPicPr>
            <a:picLocks noChangeAspect="1"/>
          </p:cNvPicPr>
          <p:nvPr/>
        </p:nvPicPr>
        <p:blipFill>
          <a:blip r:embed="rId2"/>
          <a:stretch>
            <a:fillRect/>
          </a:stretch>
        </p:blipFill>
        <p:spPr>
          <a:xfrm>
            <a:off x="3652121" y="2923661"/>
            <a:ext cx="4887757" cy="3824988"/>
          </a:xfrm>
          <a:prstGeom prst="rect">
            <a:avLst/>
          </a:prstGeom>
        </p:spPr>
      </p:pic>
    </p:spTree>
    <p:extLst>
      <p:ext uri="{BB962C8B-B14F-4D97-AF65-F5344CB8AC3E}">
        <p14:creationId xmlns:p14="http://schemas.microsoft.com/office/powerpoint/2010/main" val="209011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Next State Logic</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18</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369332"/>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I am using a combinational always block to move between different states.</a:t>
            </a:r>
          </a:p>
        </p:txBody>
      </p:sp>
      <p:pic>
        <p:nvPicPr>
          <p:cNvPr id="8" name="Picture 7">
            <a:extLst>
              <a:ext uri="{FF2B5EF4-FFF2-40B4-BE49-F238E27FC236}">
                <a16:creationId xmlns:a16="http://schemas.microsoft.com/office/drawing/2014/main" id="{11070CF0-AB5A-0AEE-9C6E-93621936B5B8}"/>
              </a:ext>
            </a:extLst>
          </p:cNvPr>
          <p:cNvPicPr>
            <a:picLocks noChangeAspect="1"/>
          </p:cNvPicPr>
          <p:nvPr/>
        </p:nvPicPr>
        <p:blipFill>
          <a:blip r:embed="rId2"/>
          <a:stretch>
            <a:fillRect/>
          </a:stretch>
        </p:blipFill>
        <p:spPr>
          <a:xfrm>
            <a:off x="1016830" y="3029901"/>
            <a:ext cx="10158340" cy="2377646"/>
          </a:xfrm>
          <a:prstGeom prst="rect">
            <a:avLst/>
          </a:prstGeom>
        </p:spPr>
      </p:pic>
      <p:sp>
        <p:nvSpPr>
          <p:cNvPr id="10" name="Date Placeholder 6">
            <a:extLst>
              <a:ext uri="{FF2B5EF4-FFF2-40B4-BE49-F238E27FC236}">
                <a16:creationId xmlns:a16="http://schemas.microsoft.com/office/drawing/2014/main" id="{B883FD37-9B99-C317-8522-F4782C11D9AC}"/>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2613955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Next State Logic</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19</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2031325"/>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This is the first chunk of the state logic. It shows, at first, if you are in the IDLE state, then the </a:t>
            </a:r>
            <a:r>
              <a:rPr lang="en-US" sz="1800" b="0" i="0" u="none" strike="noStrike" dirty="0" err="1">
                <a:solidFill>
                  <a:srgbClr val="000000"/>
                </a:solidFill>
                <a:effectLst/>
                <a:latin typeface="Arial" panose="020B0604020202020204" pitchFamily="34" charset="0"/>
              </a:rPr>
              <a:t>spinning_end</a:t>
            </a:r>
            <a:r>
              <a:rPr lang="en-US" sz="1800" b="0" i="0" u="none" strike="noStrike" dirty="0">
                <a:solidFill>
                  <a:srgbClr val="000000"/>
                </a:solidFill>
                <a:effectLst/>
                <a:latin typeface="Arial" panose="020B0604020202020204" pitchFamily="34" charset="0"/>
              </a:rPr>
              <a:t> signal (which is a signal that is set to 1 by the timer at the end of the spinning state) is zero, and the </a:t>
            </a:r>
            <a:r>
              <a:rPr lang="en-US" sz="1800" b="0" i="0" u="none" strike="noStrike" dirty="0" err="1">
                <a:solidFill>
                  <a:srgbClr val="000000"/>
                </a:solidFill>
                <a:effectLst/>
                <a:latin typeface="Arial" panose="020B0604020202020204" pitchFamily="34" charset="0"/>
              </a:rPr>
              <a:t>timer_pause_start</a:t>
            </a:r>
            <a:r>
              <a:rPr lang="en-US" sz="1800" b="0" i="0" u="none" strike="noStrike" dirty="0">
                <a:solidFill>
                  <a:srgbClr val="000000"/>
                </a:solidFill>
                <a:effectLst/>
                <a:latin typeface="Arial" panose="020B0604020202020204" pitchFamily="34" charset="0"/>
              </a:rPr>
              <a:t> signal (which is a signal that is set to 1 when the </a:t>
            </a:r>
            <a:r>
              <a:rPr lang="en-US" sz="1800" b="0" i="0" u="none" strike="noStrike" dirty="0" err="1">
                <a:solidFill>
                  <a:srgbClr val="000000"/>
                </a:solidFill>
                <a:effectLst/>
                <a:latin typeface="Arial" panose="020B0604020202020204" pitchFamily="34" charset="0"/>
              </a:rPr>
              <a:t>timer_pause</a:t>
            </a:r>
            <a:r>
              <a:rPr lang="en-US" sz="1800" b="0" i="0" u="none" strike="noStrike" dirty="0">
                <a:solidFill>
                  <a:srgbClr val="000000"/>
                </a:solidFill>
                <a:effectLst/>
                <a:latin typeface="Arial" panose="020B0604020202020204" pitchFamily="34" charset="0"/>
              </a:rPr>
              <a:t> button is pressed during the spinning state) is zero, then if there is a coin deposited in the machine, it will move to the filling water state, else, it will stay at the IDLE state waiting for a coin to be deposited. The part of code that contain the </a:t>
            </a:r>
            <a:r>
              <a:rPr lang="en-US" sz="1800" b="0" i="0" u="none" strike="noStrike" dirty="0" err="1">
                <a:solidFill>
                  <a:srgbClr val="000000"/>
                </a:solidFill>
                <a:effectLst/>
                <a:latin typeface="Arial" panose="020B0604020202020204" pitchFamily="34" charset="0"/>
              </a:rPr>
              <a:t>timer_pause_start</a:t>
            </a:r>
            <a:r>
              <a:rPr lang="en-US" sz="1800" b="0" i="0" u="none" strike="noStrike" dirty="0">
                <a:solidFill>
                  <a:srgbClr val="000000"/>
                </a:solidFill>
                <a:effectLst/>
                <a:latin typeface="Arial" panose="020B0604020202020204" pitchFamily="34" charset="0"/>
              </a:rPr>
              <a:t>, and </a:t>
            </a:r>
            <a:r>
              <a:rPr lang="en-US" sz="1800" b="0" i="0" kern="1200" dirty="0" err="1">
                <a:solidFill>
                  <a:srgbClr val="000000"/>
                </a:solidFill>
                <a:effectLst/>
                <a:latin typeface="Arial" panose="020B0604020202020204" pitchFamily="34" charset="0"/>
                <a:ea typeface="+mn-ea"/>
                <a:cs typeface="+mn-cs"/>
              </a:rPr>
              <a:t>spinning_end</a:t>
            </a:r>
            <a:r>
              <a:rPr lang="en-US" sz="1800" b="0" i="0" kern="1200" dirty="0">
                <a:solidFill>
                  <a:srgbClr val="000000"/>
                </a:solidFill>
                <a:effectLst/>
                <a:latin typeface="Arial" panose="020B0604020202020204" pitchFamily="34" charset="0"/>
                <a:ea typeface="+mn-ea"/>
                <a:cs typeface="+mn-cs"/>
              </a:rPr>
              <a:t> signals is related to other states, and I will talk more</a:t>
            </a:r>
            <a:r>
              <a:rPr lang="en-US" sz="1800" b="0" i="0" u="none" strike="noStrike" dirty="0">
                <a:solidFill>
                  <a:srgbClr val="000000"/>
                </a:solidFill>
                <a:effectLst/>
                <a:latin typeface="Arial" panose="020B0604020202020204" pitchFamily="34" charset="0"/>
              </a:rPr>
              <a:t> about them is the following slides.</a:t>
            </a:r>
          </a:p>
        </p:txBody>
      </p:sp>
      <p:pic>
        <p:nvPicPr>
          <p:cNvPr id="4" name="Picture 3">
            <a:extLst>
              <a:ext uri="{FF2B5EF4-FFF2-40B4-BE49-F238E27FC236}">
                <a16:creationId xmlns:a16="http://schemas.microsoft.com/office/drawing/2014/main" id="{3DF3F29C-42EA-5308-2965-B7B0C92C5ABD}"/>
              </a:ext>
            </a:extLst>
          </p:cNvPr>
          <p:cNvPicPr>
            <a:picLocks noChangeAspect="1"/>
          </p:cNvPicPr>
          <p:nvPr/>
        </p:nvPicPr>
        <p:blipFill>
          <a:blip r:embed="rId2"/>
          <a:stretch>
            <a:fillRect/>
          </a:stretch>
        </p:blipFill>
        <p:spPr>
          <a:xfrm>
            <a:off x="4801638" y="3623406"/>
            <a:ext cx="2627662" cy="2928166"/>
          </a:xfrm>
          <a:prstGeom prst="rect">
            <a:avLst/>
          </a:prstGeom>
        </p:spPr>
      </p:pic>
    </p:spTree>
    <p:extLst>
      <p:ext uri="{BB962C8B-B14F-4D97-AF65-F5344CB8AC3E}">
        <p14:creationId xmlns:p14="http://schemas.microsoft.com/office/powerpoint/2010/main" val="1485234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95360-7F3A-2B63-66C6-572CBC3F9083}"/>
              </a:ext>
            </a:extLst>
          </p:cNvPr>
          <p:cNvPicPr>
            <a:picLocks noChangeAspect="1"/>
          </p:cNvPicPr>
          <p:nvPr/>
        </p:nvPicPr>
        <p:blipFill>
          <a:blip r:embed="rId2"/>
          <a:srcRect l="14059" r="14059"/>
          <a:stretch/>
        </p:blipFill>
        <p:spPr>
          <a:xfrm>
            <a:off x="9291320" y="2828943"/>
            <a:ext cx="2896403" cy="4029057"/>
          </a:xfrm>
          <a:prstGeom prst="rect">
            <a:avLst/>
          </a:prstGeom>
        </p:spPr>
      </p:pic>
      <p:sp>
        <p:nvSpPr>
          <p:cNvPr id="5" name="Title 4">
            <a:extLst>
              <a:ext uri="{FF2B5EF4-FFF2-40B4-BE49-F238E27FC236}">
                <a16:creationId xmlns:a16="http://schemas.microsoft.com/office/drawing/2014/main" id="{CBD072B0-076E-4AAF-84A8-1A907CED4B03}"/>
              </a:ext>
            </a:extLst>
          </p:cNvPr>
          <p:cNvSpPr>
            <a:spLocks noGrp="1"/>
          </p:cNvSpPr>
          <p:nvPr>
            <p:ph type="title"/>
          </p:nvPr>
        </p:nvSpPr>
        <p:spPr>
          <a:xfrm>
            <a:off x="914401" y="525440"/>
            <a:ext cx="5390983" cy="1963318"/>
          </a:xfrm>
        </p:spPr>
        <p:txBody>
          <a:bodyPr/>
          <a:lstStyle/>
          <a:p>
            <a:r>
              <a:rPr lang="en-US" dirty="0"/>
              <a:t>Content</a:t>
            </a:r>
          </a:p>
        </p:txBody>
      </p:sp>
      <p:sp>
        <p:nvSpPr>
          <p:cNvPr id="6" name="Content Placeholder 5">
            <a:extLst>
              <a:ext uri="{FF2B5EF4-FFF2-40B4-BE49-F238E27FC236}">
                <a16:creationId xmlns:a16="http://schemas.microsoft.com/office/drawing/2014/main" id="{FEF7041F-5C33-40F8-A459-751AEB102408}"/>
              </a:ext>
            </a:extLst>
          </p:cNvPr>
          <p:cNvSpPr>
            <a:spLocks noGrp="1"/>
          </p:cNvSpPr>
          <p:nvPr>
            <p:ph idx="1"/>
          </p:nvPr>
        </p:nvSpPr>
        <p:spPr>
          <a:xfrm>
            <a:off x="914401" y="3103161"/>
            <a:ext cx="3921759" cy="3480952"/>
          </a:xfrm>
        </p:spPr>
        <p:txBody>
          <a:bodyPr>
            <a:noAutofit/>
          </a:bodyPr>
          <a:lstStyle/>
          <a:p>
            <a:r>
              <a:rPr lang="en-US" sz="1400" b="1" dirty="0"/>
              <a:t>1) Requirements</a:t>
            </a:r>
          </a:p>
          <a:p>
            <a:pPr marL="0" indent="0">
              <a:buClr>
                <a:schemeClr val="accent2"/>
              </a:buClr>
            </a:pPr>
            <a:r>
              <a:rPr lang="en-US" sz="1400" b="1" dirty="0"/>
              <a:t>2) Solution and Design Flow</a:t>
            </a:r>
          </a:p>
          <a:p>
            <a:r>
              <a:rPr lang="en-US" sz="1400" b="1" dirty="0"/>
              <a:t>3) Detailed Explanation of My Code</a:t>
            </a:r>
          </a:p>
          <a:p>
            <a:r>
              <a:rPr lang="en-US" sz="1400" b="1" dirty="0"/>
              <a:t>4) The Testing Covered Scenarios</a:t>
            </a:r>
            <a:endParaRPr lang="en-US" sz="1400" dirty="0"/>
          </a:p>
        </p:txBody>
      </p:sp>
      <p:pic>
        <p:nvPicPr>
          <p:cNvPr id="12" name="Picture Placeholder 11">
            <a:extLst>
              <a:ext uri="{FF2B5EF4-FFF2-40B4-BE49-F238E27FC236}">
                <a16:creationId xmlns:a16="http://schemas.microsoft.com/office/drawing/2014/main" id="{74CBA211-37A0-4CC8-ACD3-522C5BE67732}"/>
              </a:ext>
            </a:extLst>
          </p:cNvPr>
          <p:cNvPicPr>
            <a:picLocks noGrp="1" noChangeAspect="1"/>
          </p:cNvPicPr>
          <p:nvPr>
            <p:ph type="pic" sz="quarter" idx="13"/>
          </p:nvPr>
        </p:nvPicPr>
        <p:blipFill>
          <a:blip r:embed="rId3"/>
          <a:srcRect/>
          <a:stretch/>
        </p:blipFill>
        <p:spPr>
          <a:xfrm>
            <a:off x="7309946" y="-10648"/>
            <a:ext cx="2046509" cy="2872294"/>
          </a:xfrm>
        </p:spPr>
      </p:pic>
      <p:pic>
        <p:nvPicPr>
          <p:cNvPr id="14" name="Picture Placeholder 13" descr="A spiral galaxy in space">
            <a:extLst>
              <a:ext uri="{FF2B5EF4-FFF2-40B4-BE49-F238E27FC236}">
                <a16:creationId xmlns:a16="http://schemas.microsoft.com/office/drawing/2014/main" id="{1EAE460E-5FC8-45EA-B10F-E699814E8EA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360733" y="-1798"/>
            <a:ext cx="2826990" cy="2854594"/>
          </a:xfrm>
        </p:spPr>
      </p:pic>
      <p:pic>
        <p:nvPicPr>
          <p:cNvPr id="18" name="Picture Placeholder 17">
            <a:extLst>
              <a:ext uri="{FF2B5EF4-FFF2-40B4-BE49-F238E27FC236}">
                <a16:creationId xmlns:a16="http://schemas.microsoft.com/office/drawing/2014/main" id="{D9F63E76-B657-482E-810D-3321F4B962AA}"/>
              </a:ext>
            </a:extLst>
          </p:cNvPr>
          <p:cNvPicPr>
            <a:picLocks noGrp="1" noChangeAspect="1"/>
          </p:cNvPicPr>
          <p:nvPr>
            <p:ph type="pic" sz="quarter" idx="15"/>
          </p:nvPr>
        </p:nvPicPr>
        <p:blipFill>
          <a:blip r:embed="rId5"/>
          <a:srcRect/>
          <a:stretch/>
        </p:blipFill>
        <p:spPr>
          <a:xfrm>
            <a:off x="6856651" y="2852796"/>
            <a:ext cx="2499804" cy="4005204"/>
          </a:xfrm>
        </p:spPr>
      </p:pic>
      <p:sp>
        <p:nvSpPr>
          <p:cNvPr id="21" name="Slide Number Placeholder 20">
            <a:extLst>
              <a:ext uri="{FF2B5EF4-FFF2-40B4-BE49-F238E27FC236}">
                <a16:creationId xmlns:a16="http://schemas.microsoft.com/office/drawing/2014/main" id="{04AC6251-86B6-46D0-9E3A-E833E8CCD8DE}"/>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a:t>
            </a:fld>
            <a:endParaRPr lang="en-US" dirty="0"/>
          </a:p>
        </p:txBody>
      </p:sp>
      <p:pic>
        <p:nvPicPr>
          <p:cNvPr id="13" name="Picture 12">
            <a:extLst>
              <a:ext uri="{FF2B5EF4-FFF2-40B4-BE49-F238E27FC236}">
                <a16:creationId xmlns:a16="http://schemas.microsoft.com/office/drawing/2014/main" id="{B0B9B535-93B7-26B7-93F2-698D5D10BA2D}"/>
              </a:ext>
            </a:extLst>
          </p:cNvPr>
          <p:cNvPicPr>
            <a:picLocks noChangeAspect="1"/>
          </p:cNvPicPr>
          <p:nvPr/>
        </p:nvPicPr>
        <p:blipFill>
          <a:blip r:embed="rId6"/>
          <a:srcRect t="442" b="442"/>
          <a:stretch/>
        </p:blipFill>
        <p:spPr>
          <a:xfrm>
            <a:off x="9360732" y="866"/>
            <a:ext cx="2831268" cy="2851930"/>
          </a:xfrm>
          <a:prstGeom prst="rect">
            <a:avLst/>
          </a:prstGeom>
        </p:spPr>
      </p:pic>
      <p:sp>
        <p:nvSpPr>
          <p:cNvPr id="11" name="Date Placeholder 6">
            <a:extLst>
              <a:ext uri="{FF2B5EF4-FFF2-40B4-BE49-F238E27FC236}">
                <a16:creationId xmlns:a16="http://schemas.microsoft.com/office/drawing/2014/main" id="{7A3D90CB-12CD-58E8-5E09-D016E2031153}"/>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1544838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Next State Logic</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20</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2031325"/>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This is the second chunk of the state logic. It shows, if you are in the FILLING_WATER state, and the filling is done, so, the </a:t>
            </a:r>
            <a:r>
              <a:rPr lang="en-US" sz="1800" b="0" i="0" u="none" strike="noStrike" dirty="0" err="1">
                <a:solidFill>
                  <a:srgbClr val="000000"/>
                </a:solidFill>
                <a:effectLst/>
                <a:latin typeface="Arial" panose="020B0604020202020204" pitchFamily="34" charset="0"/>
              </a:rPr>
              <a:t>filling_end</a:t>
            </a:r>
            <a:r>
              <a:rPr lang="en-US" sz="1800" b="0" i="0" u="none" strike="noStrike" dirty="0">
                <a:solidFill>
                  <a:srgbClr val="000000"/>
                </a:solidFill>
                <a:effectLst/>
                <a:latin typeface="Arial" panose="020B0604020202020204" pitchFamily="34" charset="0"/>
              </a:rPr>
              <a:t> signal is set to one by the timer, then the next state is the WASHING state, and the </a:t>
            </a:r>
            <a:r>
              <a:rPr lang="en-US" sz="1800" b="0" i="0" u="none" strike="noStrike" dirty="0" err="1">
                <a:solidFill>
                  <a:srgbClr val="000000"/>
                </a:solidFill>
                <a:effectLst/>
                <a:latin typeface="Arial" panose="020B0604020202020204" pitchFamily="34" charset="0"/>
              </a:rPr>
              <a:t>washing_start</a:t>
            </a:r>
            <a:r>
              <a:rPr lang="en-US" sz="1800" b="0" i="0" u="none" strike="noStrike" dirty="0">
                <a:solidFill>
                  <a:srgbClr val="000000"/>
                </a:solidFill>
                <a:effectLst/>
                <a:latin typeface="Arial" panose="020B0604020202020204" pitchFamily="34" charset="0"/>
              </a:rPr>
              <a:t> signal is set to one, so that the timer can start counting the time for this operation.</a:t>
            </a:r>
          </a:p>
          <a:p>
            <a:pPr rtl="0" fontAlgn="base">
              <a:spcBef>
                <a:spcPts val="0"/>
              </a:spcBef>
              <a:spcAft>
                <a:spcPts val="0"/>
              </a:spcAft>
            </a:pPr>
            <a:endParaRPr lang="en-US" dirty="0">
              <a:solidFill>
                <a:srgbClr val="000000"/>
              </a:solidFill>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If the filling is not finished yet (</a:t>
            </a:r>
            <a:r>
              <a:rPr lang="en-US" sz="1800" b="0" i="0" u="none" strike="noStrike" dirty="0" err="1">
                <a:solidFill>
                  <a:srgbClr val="000000"/>
                </a:solidFill>
                <a:effectLst/>
                <a:latin typeface="Arial" panose="020B0604020202020204" pitchFamily="34" charset="0"/>
              </a:rPr>
              <a:t>filling_end</a:t>
            </a:r>
            <a:r>
              <a:rPr lang="en-US" sz="1800" b="0" i="0" u="none" strike="noStrike" dirty="0">
                <a:solidFill>
                  <a:srgbClr val="000000"/>
                </a:solidFill>
                <a:effectLst/>
                <a:latin typeface="Arial" panose="020B0604020202020204" pitchFamily="34" charset="0"/>
              </a:rPr>
              <a:t> signal is zero), the machine will stay in the FILLING_WATER state.</a:t>
            </a:r>
          </a:p>
        </p:txBody>
      </p:sp>
      <p:pic>
        <p:nvPicPr>
          <p:cNvPr id="4" name="Picture 3">
            <a:extLst>
              <a:ext uri="{FF2B5EF4-FFF2-40B4-BE49-F238E27FC236}">
                <a16:creationId xmlns:a16="http://schemas.microsoft.com/office/drawing/2014/main" id="{C0810708-2AF7-2B5A-90A7-CEDD530C100E}"/>
              </a:ext>
            </a:extLst>
          </p:cNvPr>
          <p:cNvPicPr>
            <a:picLocks noChangeAspect="1"/>
          </p:cNvPicPr>
          <p:nvPr/>
        </p:nvPicPr>
        <p:blipFill>
          <a:blip r:embed="rId2"/>
          <a:stretch>
            <a:fillRect/>
          </a:stretch>
        </p:blipFill>
        <p:spPr>
          <a:xfrm>
            <a:off x="3562130" y="3713650"/>
            <a:ext cx="5067739" cy="2903472"/>
          </a:xfrm>
          <a:prstGeom prst="rect">
            <a:avLst/>
          </a:prstGeom>
        </p:spPr>
      </p:pic>
    </p:spTree>
    <p:extLst>
      <p:ext uri="{BB962C8B-B14F-4D97-AF65-F5344CB8AC3E}">
        <p14:creationId xmlns:p14="http://schemas.microsoft.com/office/powerpoint/2010/main" val="1239679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Next State Logic</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21</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2031325"/>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This is the third chunk of the state logic. It shows, if you are in the WASHING state, and the washing is finished (</a:t>
            </a:r>
            <a:r>
              <a:rPr lang="en-US" sz="1800" b="0" i="0" u="none" strike="noStrike" dirty="0" err="1">
                <a:solidFill>
                  <a:srgbClr val="000000"/>
                </a:solidFill>
                <a:effectLst/>
                <a:latin typeface="Arial" panose="020B0604020202020204" pitchFamily="34" charset="0"/>
              </a:rPr>
              <a:t>washing_end</a:t>
            </a:r>
            <a:r>
              <a:rPr lang="en-US" sz="1800" b="0" i="0" u="none" strike="noStrike" dirty="0">
                <a:solidFill>
                  <a:srgbClr val="000000"/>
                </a:solidFill>
                <a:effectLst/>
                <a:latin typeface="Arial" panose="020B0604020202020204" pitchFamily="34" charset="0"/>
              </a:rPr>
              <a:t> signal is set to one by the timer), then the next state is the RINSING state, and the </a:t>
            </a:r>
            <a:r>
              <a:rPr lang="en-US" sz="1800" b="0" i="0" u="none" strike="noStrike" dirty="0" err="1">
                <a:solidFill>
                  <a:srgbClr val="000000"/>
                </a:solidFill>
                <a:effectLst/>
                <a:latin typeface="Arial" panose="020B0604020202020204" pitchFamily="34" charset="0"/>
              </a:rPr>
              <a:t>rinsing_start</a:t>
            </a:r>
            <a:r>
              <a:rPr lang="en-US" sz="1800" b="0" i="0" u="none" strike="noStrike" dirty="0">
                <a:solidFill>
                  <a:srgbClr val="000000"/>
                </a:solidFill>
                <a:effectLst/>
                <a:latin typeface="Arial" panose="020B0604020202020204" pitchFamily="34" charset="0"/>
              </a:rPr>
              <a:t> signal is set to one so that the timer starts counting the time for this operation.</a:t>
            </a:r>
          </a:p>
          <a:p>
            <a:pPr rtl="0" fontAlgn="base">
              <a:spcBef>
                <a:spcPts val="0"/>
              </a:spcBef>
              <a:spcAft>
                <a:spcPts val="0"/>
              </a:spcAft>
            </a:pPr>
            <a:endParaRPr lang="en-US" dirty="0">
              <a:solidFill>
                <a:srgbClr val="000000"/>
              </a:solidFill>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If the washing is not finished yet (</a:t>
            </a:r>
            <a:r>
              <a:rPr lang="en-US" sz="1800" b="0" i="0" u="none" strike="noStrike" dirty="0" err="1">
                <a:solidFill>
                  <a:srgbClr val="000000"/>
                </a:solidFill>
                <a:effectLst/>
                <a:latin typeface="Arial" panose="020B0604020202020204" pitchFamily="34" charset="0"/>
              </a:rPr>
              <a:t>washing_end</a:t>
            </a:r>
            <a:r>
              <a:rPr lang="en-US" sz="1800" b="0" i="0" u="none" strike="noStrike" dirty="0">
                <a:solidFill>
                  <a:srgbClr val="000000"/>
                </a:solidFill>
                <a:effectLst/>
                <a:latin typeface="Arial" panose="020B0604020202020204" pitchFamily="34" charset="0"/>
              </a:rPr>
              <a:t> signal is zero), the machine will stay in the WASHING state.</a:t>
            </a:r>
          </a:p>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pic>
        <p:nvPicPr>
          <p:cNvPr id="5" name="Picture 4">
            <a:extLst>
              <a:ext uri="{FF2B5EF4-FFF2-40B4-BE49-F238E27FC236}">
                <a16:creationId xmlns:a16="http://schemas.microsoft.com/office/drawing/2014/main" id="{5F934491-80F1-2DBA-D7EA-5B36F82899EF}"/>
              </a:ext>
            </a:extLst>
          </p:cNvPr>
          <p:cNvPicPr>
            <a:picLocks noChangeAspect="1"/>
          </p:cNvPicPr>
          <p:nvPr/>
        </p:nvPicPr>
        <p:blipFill>
          <a:blip r:embed="rId2"/>
          <a:stretch>
            <a:fillRect/>
          </a:stretch>
        </p:blipFill>
        <p:spPr>
          <a:xfrm>
            <a:off x="3821233" y="3393962"/>
            <a:ext cx="4549534" cy="2918713"/>
          </a:xfrm>
          <a:prstGeom prst="rect">
            <a:avLst/>
          </a:prstGeom>
        </p:spPr>
      </p:pic>
    </p:spTree>
    <p:extLst>
      <p:ext uri="{BB962C8B-B14F-4D97-AF65-F5344CB8AC3E}">
        <p14:creationId xmlns:p14="http://schemas.microsoft.com/office/powerpoint/2010/main" val="1239689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Next State Logic</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22</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2031325"/>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This is the fourth chunk of the state logic. It shows, if you are in the RINSING state, and the rinsing is finished (</a:t>
            </a:r>
            <a:r>
              <a:rPr lang="en-US" sz="1800" b="0" i="0" u="none" strike="noStrike" dirty="0" err="1">
                <a:solidFill>
                  <a:srgbClr val="000000"/>
                </a:solidFill>
                <a:effectLst/>
                <a:latin typeface="Arial" panose="020B0604020202020204" pitchFamily="34" charset="0"/>
              </a:rPr>
              <a:t>rinsing_end</a:t>
            </a:r>
            <a:r>
              <a:rPr lang="en-US" sz="1800" b="0" i="0" u="none" strike="noStrike" dirty="0">
                <a:solidFill>
                  <a:srgbClr val="000000"/>
                </a:solidFill>
                <a:effectLst/>
                <a:latin typeface="Arial" panose="020B0604020202020204" pitchFamily="34" charset="0"/>
              </a:rPr>
              <a:t> signal is set to one by the timer), then the next state will depend on whether the </a:t>
            </a:r>
            <a:r>
              <a:rPr lang="en-US" sz="1800" b="0" i="0" u="none" strike="noStrike" dirty="0" err="1">
                <a:solidFill>
                  <a:srgbClr val="000000"/>
                </a:solidFill>
                <a:effectLst/>
                <a:latin typeface="Arial" panose="020B0604020202020204" pitchFamily="34" charset="0"/>
              </a:rPr>
              <a:t>double_wash</a:t>
            </a:r>
            <a:r>
              <a:rPr lang="en-US" sz="1800" b="0" i="0" u="none" strike="noStrike" dirty="0">
                <a:solidFill>
                  <a:srgbClr val="000000"/>
                </a:solidFill>
                <a:effectLst/>
                <a:latin typeface="Arial" panose="020B0604020202020204" pitchFamily="34" charset="0"/>
              </a:rPr>
              <a:t> button is pressed or not, if it is pressed, and the </a:t>
            </a:r>
            <a:r>
              <a:rPr lang="en-US" sz="1800" b="0" i="0" u="none" strike="noStrike" dirty="0" err="1">
                <a:solidFill>
                  <a:srgbClr val="000000"/>
                </a:solidFill>
                <a:effectLst/>
                <a:latin typeface="Arial" panose="020B0604020202020204" pitchFamily="34" charset="0"/>
              </a:rPr>
              <a:t>double_wash_done</a:t>
            </a:r>
            <a:r>
              <a:rPr lang="en-US" sz="1800" b="0" i="0" u="none" strike="noStrike" dirty="0">
                <a:solidFill>
                  <a:srgbClr val="000000"/>
                </a:solidFill>
                <a:effectLst/>
                <a:latin typeface="Arial" panose="020B0604020202020204" pitchFamily="34" charset="0"/>
              </a:rPr>
              <a:t> is initially set to 0, then the next state will be the washing state again, and the </a:t>
            </a:r>
            <a:r>
              <a:rPr lang="en-US" sz="1800" b="0" i="0" u="none" strike="noStrike" dirty="0" err="1">
                <a:solidFill>
                  <a:srgbClr val="000000"/>
                </a:solidFill>
                <a:effectLst/>
                <a:latin typeface="Arial" panose="020B0604020202020204" pitchFamily="34" charset="0"/>
              </a:rPr>
              <a:t>double_wash_done</a:t>
            </a:r>
            <a:r>
              <a:rPr lang="en-US" sz="1800" b="0" i="0" u="none" strike="noStrike" dirty="0">
                <a:solidFill>
                  <a:srgbClr val="000000"/>
                </a:solidFill>
                <a:effectLst/>
                <a:latin typeface="Arial" panose="020B0604020202020204" pitchFamily="34" charset="0"/>
              </a:rPr>
              <a:t> signal is set to 1 to ensure that the double </a:t>
            </a:r>
            <a:r>
              <a:rPr lang="en-US" sz="1800" b="0" i="0" u="none" strike="noStrike" dirty="0" err="1">
                <a:solidFill>
                  <a:srgbClr val="000000"/>
                </a:solidFill>
                <a:effectLst/>
                <a:latin typeface="Arial" panose="020B0604020202020204" pitchFamily="34" charset="0"/>
              </a:rPr>
              <a:t>whashing</a:t>
            </a:r>
            <a:r>
              <a:rPr lang="en-US" sz="1800" b="0" i="0" u="none" strike="noStrike" dirty="0">
                <a:solidFill>
                  <a:srgbClr val="000000"/>
                </a:solidFill>
                <a:effectLst/>
                <a:latin typeface="Arial" panose="020B0604020202020204" pitchFamily="34" charset="0"/>
              </a:rPr>
              <a:t> process will not </a:t>
            </a:r>
            <a:r>
              <a:rPr lang="en-US" sz="1800" b="0" i="0" u="none" strike="noStrike" dirty="0" err="1">
                <a:solidFill>
                  <a:srgbClr val="000000"/>
                </a:solidFill>
                <a:effectLst/>
                <a:latin typeface="Arial" panose="020B0604020202020204" pitchFamily="34" charset="0"/>
              </a:rPr>
              <a:t>accur</a:t>
            </a:r>
            <a:r>
              <a:rPr lang="en-US" sz="1800" b="0" i="0" u="none" strike="noStrike" dirty="0">
                <a:solidFill>
                  <a:srgbClr val="000000"/>
                </a:solidFill>
                <a:effectLst/>
                <a:latin typeface="Arial" panose="020B0604020202020204" pitchFamily="34" charset="0"/>
              </a:rPr>
              <a:t> when returning from the double wash to the rinsing. After the double wash is done, th</a:t>
            </a:r>
            <a:r>
              <a:rPr lang="en-US" dirty="0">
                <a:solidFill>
                  <a:srgbClr val="000000"/>
                </a:solidFill>
                <a:latin typeface="Arial" panose="020B0604020202020204" pitchFamily="34" charset="0"/>
              </a:rPr>
              <a:t>e </a:t>
            </a:r>
            <a:r>
              <a:rPr lang="en-US" dirty="0" err="1">
                <a:solidFill>
                  <a:srgbClr val="000000"/>
                </a:solidFill>
                <a:latin typeface="Arial" panose="020B0604020202020204" pitchFamily="34" charset="0"/>
              </a:rPr>
              <a:t>rinsing_end</a:t>
            </a:r>
            <a:r>
              <a:rPr lang="en-US" dirty="0">
                <a:solidFill>
                  <a:srgbClr val="000000"/>
                </a:solidFill>
                <a:latin typeface="Arial" panose="020B0604020202020204" pitchFamily="34" charset="0"/>
              </a:rPr>
              <a:t> is set to 1 by the timer, and the </a:t>
            </a:r>
            <a:r>
              <a:rPr lang="en-US" dirty="0" err="1">
                <a:solidFill>
                  <a:srgbClr val="000000"/>
                </a:solidFill>
                <a:latin typeface="Arial" panose="020B0604020202020204" pitchFamily="34" charset="0"/>
              </a:rPr>
              <a:t>double_wash_done</a:t>
            </a:r>
            <a:r>
              <a:rPr lang="en-US" dirty="0">
                <a:solidFill>
                  <a:srgbClr val="000000"/>
                </a:solidFill>
                <a:latin typeface="Arial" panose="020B0604020202020204" pitchFamily="34" charset="0"/>
              </a:rPr>
              <a:t> is set to 1, then the next state will be the spinning state, else, it will stay in the rinsing state.</a:t>
            </a:r>
            <a:endParaRPr lang="en-US" sz="1800" b="0" i="0" u="none" strike="noStrike" dirty="0">
              <a:solidFill>
                <a:srgbClr val="000000"/>
              </a:solidFill>
              <a:effectLst/>
              <a:latin typeface="Arial" panose="020B0604020202020204" pitchFamily="34" charset="0"/>
            </a:endParaRPr>
          </a:p>
        </p:txBody>
      </p:sp>
      <p:pic>
        <p:nvPicPr>
          <p:cNvPr id="5" name="Picture 4">
            <a:extLst>
              <a:ext uri="{FF2B5EF4-FFF2-40B4-BE49-F238E27FC236}">
                <a16:creationId xmlns:a16="http://schemas.microsoft.com/office/drawing/2014/main" id="{D53636D5-400D-3E25-F433-01A64B3CE14F}"/>
              </a:ext>
            </a:extLst>
          </p:cNvPr>
          <p:cNvPicPr>
            <a:picLocks noChangeAspect="1"/>
          </p:cNvPicPr>
          <p:nvPr/>
        </p:nvPicPr>
        <p:blipFill>
          <a:blip r:embed="rId2"/>
          <a:stretch>
            <a:fillRect/>
          </a:stretch>
        </p:blipFill>
        <p:spPr>
          <a:xfrm>
            <a:off x="3683670" y="3618071"/>
            <a:ext cx="4824659" cy="2922125"/>
          </a:xfrm>
          <a:prstGeom prst="rect">
            <a:avLst/>
          </a:prstGeom>
        </p:spPr>
      </p:pic>
    </p:spTree>
    <p:extLst>
      <p:ext uri="{BB962C8B-B14F-4D97-AF65-F5344CB8AC3E}">
        <p14:creationId xmlns:p14="http://schemas.microsoft.com/office/powerpoint/2010/main" val="2444678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Next State Logic</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23</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1477328"/>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This is the fifth chunk of the state logic. It shows, if you are in the SPINNING state, and the </a:t>
            </a:r>
            <a:r>
              <a:rPr lang="en-US" sz="1800" b="0" i="0" u="none" strike="noStrike" dirty="0" err="1">
                <a:solidFill>
                  <a:srgbClr val="000000"/>
                </a:solidFill>
                <a:effectLst/>
                <a:latin typeface="Arial" panose="020B0604020202020204" pitchFamily="34" charset="0"/>
              </a:rPr>
              <a:t>timer_pause</a:t>
            </a:r>
            <a:r>
              <a:rPr lang="en-US" sz="1800" b="0" i="0" u="none" strike="noStrike" dirty="0">
                <a:solidFill>
                  <a:srgbClr val="000000"/>
                </a:solidFill>
                <a:effectLst/>
                <a:latin typeface="Arial" panose="020B0604020202020204" pitchFamily="34" charset="0"/>
              </a:rPr>
              <a:t> button is not pressed, then the </a:t>
            </a:r>
            <a:r>
              <a:rPr lang="en-US" sz="1800" b="0" i="0" u="none" strike="noStrike" dirty="0" err="1">
                <a:solidFill>
                  <a:srgbClr val="000000"/>
                </a:solidFill>
                <a:effectLst/>
                <a:latin typeface="Arial" panose="020B0604020202020204" pitchFamily="34" charset="0"/>
              </a:rPr>
              <a:t>timer_pause</a:t>
            </a:r>
            <a:r>
              <a:rPr lang="en-US" sz="1800" b="0" i="0" u="none" strike="noStrike" dirty="0">
                <a:solidFill>
                  <a:srgbClr val="000000"/>
                </a:solidFill>
                <a:effectLst/>
                <a:latin typeface="Arial" panose="020B0604020202020204" pitchFamily="34" charset="0"/>
              </a:rPr>
              <a:t> signal is set to 0, and the next state will be the IDLE state</a:t>
            </a:r>
            <a:r>
              <a:rPr lang="en-US" dirty="0">
                <a:solidFill>
                  <a:srgbClr val="000000"/>
                </a:solidFill>
                <a:latin typeface="Arial" panose="020B0604020202020204" pitchFamily="34" charset="0"/>
              </a:rPr>
              <a:t>, and the machine will stay in the IDLE state until the reset is done. But, if the timer pause button is pressed during spinning, then the </a:t>
            </a:r>
            <a:r>
              <a:rPr lang="en-US" dirty="0" err="1">
                <a:solidFill>
                  <a:srgbClr val="000000"/>
                </a:solidFill>
                <a:latin typeface="Arial" panose="020B0604020202020204" pitchFamily="34" charset="0"/>
              </a:rPr>
              <a:t>timer_pause_start</a:t>
            </a:r>
            <a:r>
              <a:rPr lang="en-US" dirty="0">
                <a:solidFill>
                  <a:srgbClr val="000000"/>
                </a:solidFill>
                <a:latin typeface="Arial" panose="020B0604020202020204" pitchFamily="34" charset="0"/>
              </a:rPr>
              <a:t> signal is set to 1, and the machine will top spinning by entering the IDLE state.</a:t>
            </a:r>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E7760029-4CF9-D5A1-A677-EE402F4B3392}"/>
              </a:ext>
            </a:extLst>
          </p:cNvPr>
          <p:cNvPicPr>
            <a:picLocks noChangeAspect="1"/>
          </p:cNvPicPr>
          <p:nvPr/>
        </p:nvPicPr>
        <p:blipFill>
          <a:blip r:embed="rId2"/>
          <a:stretch>
            <a:fillRect/>
          </a:stretch>
        </p:blipFill>
        <p:spPr>
          <a:xfrm>
            <a:off x="792020" y="3461144"/>
            <a:ext cx="5303980" cy="2972058"/>
          </a:xfrm>
          <a:prstGeom prst="rect">
            <a:avLst/>
          </a:prstGeom>
        </p:spPr>
      </p:pic>
      <p:pic>
        <p:nvPicPr>
          <p:cNvPr id="10" name="Picture 9">
            <a:extLst>
              <a:ext uri="{FF2B5EF4-FFF2-40B4-BE49-F238E27FC236}">
                <a16:creationId xmlns:a16="http://schemas.microsoft.com/office/drawing/2014/main" id="{75CE4BDA-B1A4-BBD9-E8F8-8FD41E69EF6A}"/>
              </a:ext>
            </a:extLst>
          </p:cNvPr>
          <p:cNvPicPr>
            <a:picLocks noChangeAspect="1"/>
          </p:cNvPicPr>
          <p:nvPr/>
        </p:nvPicPr>
        <p:blipFill>
          <a:blip r:embed="rId3"/>
          <a:stretch>
            <a:fillRect/>
          </a:stretch>
        </p:blipFill>
        <p:spPr>
          <a:xfrm>
            <a:off x="6848910" y="3003828"/>
            <a:ext cx="3242479" cy="3613294"/>
          </a:xfrm>
          <a:prstGeom prst="rect">
            <a:avLst/>
          </a:prstGeom>
        </p:spPr>
      </p:pic>
    </p:spTree>
    <p:extLst>
      <p:ext uri="{BB962C8B-B14F-4D97-AF65-F5344CB8AC3E}">
        <p14:creationId xmlns:p14="http://schemas.microsoft.com/office/powerpoint/2010/main" val="739623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Next State Logic</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24</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1477328"/>
          </a:xfrm>
          <a:prstGeom prst="rect">
            <a:avLst/>
          </a:prstGeom>
          <a:noFill/>
        </p:spPr>
        <p:txBody>
          <a:bodyPr wrap="square">
            <a:spAutoFit/>
          </a:bodyPr>
          <a:lstStyle/>
          <a:p>
            <a:pPr fontAlgn="base"/>
            <a:r>
              <a:rPr lang="en-US" sz="1800" b="0" i="0" u="none" strike="noStrike" dirty="0">
                <a:solidFill>
                  <a:srgbClr val="000000"/>
                </a:solidFill>
                <a:effectLst/>
                <a:latin typeface="Arial" panose="020B0604020202020204" pitchFamily="34" charset="0"/>
              </a:rPr>
              <a:t>In the IDLE state, the </a:t>
            </a:r>
            <a:r>
              <a:rPr lang="en-US" sz="1800" b="0" i="0" u="none" strike="noStrike" dirty="0" err="1">
                <a:solidFill>
                  <a:srgbClr val="000000"/>
                </a:solidFill>
                <a:effectLst/>
                <a:latin typeface="Arial" panose="020B0604020202020204" pitchFamily="34" charset="0"/>
              </a:rPr>
              <a:t>spinning_end</a:t>
            </a:r>
            <a:r>
              <a:rPr lang="en-US" sz="1800" b="0" i="0" u="none" strike="noStrike" dirty="0">
                <a:solidFill>
                  <a:srgbClr val="000000"/>
                </a:solidFill>
                <a:effectLst/>
                <a:latin typeface="Arial" panose="020B0604020202020204" pitchFamily="34" charset="0"/>
              </a:rPr>
              <a:t> signal is not set to 1 yet by the timer, as the spinning state is not finished yet, and the </a:t>
            </a:r>
            <a:r>
              <a:rPr lang="en-US" sz="1800" b="0" i="0" u="none" strike="noStrike" dirty="0" err="1">
                <a:solidFill>
                  <a:srgbClr val="000000"/>
                </a:solidFill>
                <a:effectLst/>
                <a:latin typeface="Arial" panose="020B0604020202020204" pitchFamily="34" charset="0"/>
              </a:rPr>
              <a:t>timer_pause_start</a:t>
            </a:r>
            <a:r>
              <a:rPr lang="en-US" sz="1800" b="0" i="0" u="none" strike="noStrike" dirty="0">
                <a:solidFill>
                  <a:srgbClr val="000000"/>
                </a:solidFill>
                <a:effectLst/>
                <a:latin typeface="Arial" panose="020B0604020202020204" pitchFamily="34" charset="0"/>
              </a:rPr>
              <a:t> and the </a:t>
            </a:r>
            <a:r>
              <a:rPr lang="en-US" sz="1800" b="0" i="0" u="none" strike="noStrike" dirty="0" err="1">
                <a:solidFill>
                  <a:srgbClr val="000000"/>
                </a:solidFill>
                <a:effectLst/>
                <a:latin typeface="Arial" panose="020B0604020202020204" pitchFamily="34" charset="0"/>
              </a:rPr>
              <a:t>timer_pause</a:t>
            </a:r>
            <a:r>
              <a:rPr lang="en-US" sz="1800" b="0" i="0" u="none" strike="noStrike" dirty="0">
                <a:solidFill>
                  <a:srgbClr val="000000"/>
                </a:solidFill>
                <a:effectLst/>
                <a:latin typeface="Arial" panose="020B0604020202020204" pitchFamily="34" charset="0"/>
              </a:rPr>
              <a:t> signals are both set to 1, then the machine will stay in the IDLE state until the pause button is left, and the </a:t>
            </a:r>
            <a:r>
              <a:rPr lang="en-US" sz="1800" b="0" i="0" u="none" strike="noStrike" dirty="0" err="1">
                <a:solidFill>
                  <a:srgbClr val="000000"/>
                </a:solidFill>
                <a:effectLst/>
                <a:latin typeface="Arial" panose="020B0604020202020204" pitchFamily="34" charset="0"/>
              </a:rPr>
              <a:t>timer_pause</a:t>
            </a:r>
            <a:r>
              <a:rPr lang="en-US" sz="1800" b="0" i="0" u="none" strike="noStrike" dirty="0">
                <a:solidFill>
                  <a:srgbClr val="000000"/>
                </a:solidFill>
                <a:effectLst/>
                <a:latin typeface="Arial" panose="020B0604020202020204" pitchFamily="34" charset="0"/>
              </a:rPr>
              <a:t> signal is 0</a:t>
            </a:r>
            <a:r>
              <a:rPr lang="en-US" dirty="0">
                <a:solidFill>
                  <a:srgbClr val="000000"/>
                </a:solidFill>
                <a:latin typeface="Arial" panose="020B0604020202020204" pitchFamily="34" charset="0"/>
              </a:rPr>
              <a:t>. This way we ensure that the </a:t>
            </a:r>
            <a:r>
              <a:rPr lang="en-US" dirty="0" err="1">
                <a:solidFill>
                  <a:srgbClr val="000000"/>
                </a:solidFill>
                <a:latin typeface="Arial" panose="020B0604020202020204" pitchFamily="34" charset="0"/>
              </a:rPr>
              <a:t>timer_pause</a:t>
            </a:r>
            <a:r>
              <a:rPr lang="en-US" dirty="0">
                <a:solidFill>
                  <a:srgbClr val="000000"/>
                </a:solidFill>
                <a:latin typeface="Arial" panose="020B0604020202020204" pitchFamily="34" charset="0"/>
              </a:rPr>
              <a:t> signal has no effect on the machine at the beginning until the spinning state is reached.</a:t>
            </a:r>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E7760029-4CF9-D5A1-A677-EE402F4B3392}"/>
              </a:ext>
            </a:extLst>
          </p:cNvPr>
          <p:cNvPicPr>
            <a:picLocks noChangeAspect="1"/>
          </p:cNvPicPr>
          <p:nvPr/>
        </p:nvPicPr>
        <p:blipFill>
          <a:blip r:embed="rId2"/>
          <a:stretch>
            <a:fillRect/>
          </a:stretch>
        </p:blipFill>
        <p:spPr>
          <a:xfrm>
            <a:off x="792020" y="3461144"/>
            <a:ext cx="5303980" cy="2972058"/>
          </a:xfrm>
          <a:prstGeom prst="rect">
            <a:avLst/>
          </a:prstGeom>
        </p:spPr>
      </p:pic>
      <p:pic>
        <p:nvPicPr>
          <p:cNvPr id="10" name="Picture 9">
            <a:extLst>
              <a:ext uri="{FF2B5EF4-FFF2-40B4-BE49-F238E27FC236}">
                <a16:creationId xmlns:a16="http://schemas.microsoft.com/office/drawing/2014/main" id="{75CE4BDA-B1A4-BBD9-E8F8-8FD41E69EF6A}"/>
              </a:ext>
            </a:extLst>
          </p:cNvPr>
          <p:cNvPicPr>
            <a:picLocks noChangeAspect="1"/>
          </p:cNvPicPr>
          <p:nvPr/>
        </p:nvPicPr>
        <p:blipFill>
          <a:blip r:embed="rId3"/>
          <a:stretch>
            <a:fillRect/>
          </a:stretch>
        </p:blipFill>
        <p:spPr>
          <a:xfrm>
            <a:off x="6848910" y="3003828"/>
            <a:ext cx="3242479" cy="3613294"/>
          </a:xfrm>
          <a:prstGeom prst="rect">
            <a:avLst/>
          </a:prstGeom>
        </p:spPr>
      </p:pic>
    </p:spTree>
    <p:extLst>
      <p:ext uri="{BB962C8B-B14F-4D97-AF65-F5344CB8AC3E}">
        <p14:creationId xmlns:p14="http://schemas.microsoft.com/office/powerpoint/2010/main" val="1342887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Next State Logic</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25</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This is the default case of the case statement, and it is used so that there will be no unintentional latches in the design.</a:t>
            </a:r>
          </a:p>
        </p:txBody>
      </p:sp>
      <p:pic>
        <p:nvPicPr>
          <p:cNvPr id="5" name="Picture 4">
            <a:extLst>
              <a:ext uri="{FF2B5EF4-FFF2-40B4-BE49-F238E27FC236}">
                <a16:creationId xmlns:a16="http://schemas.microsoft.com/office/drawing/2014/main" id="{C3BA8E8F-D584-162D-101F-023D8D45814D}"/>
              </a:ext>
            </a:extLst>
          </p:cNvPr>
          <p:cNvPicPr>
            <a:picLocks noChangeAspect="1"/>
          </p:cNvPicPr>
          <p:nvPr/>
        </p:nvPicPr>
        <p:blipFill>
          <a:blip r:embed="rId2"/>
          <a:stretch>
            <a:fillRect/>
          </a:stretch>
        </p:blipFill>
        <p:spPr>
          <a:xfrm>
            <a:off x="3641243" y="2188494"/>
            <a:ext cx="5121084" cy="4244708"/>
          </a:xfrm>
          <a:prstGeom prst="rect">
            <a:avLst/>
          </a:prstGeom>
        </p:spPr>
      </p:pic>
    </p:spTree>
    <p:extLst>
      <p:ext uri="{BB962C8B-B14F-4D97-AF65-F5344CB8AC3E}">
        <p14:creationId xmlns:p14="http://schemas.microsoft.com/office/powerpoint/2010/main" val="58632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Timer</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26</a:t>
            </a:fld>
            <a:endParaRPr lang="en-US" dirty="0"/>
          </a:p>
        </p:txBody>
      </p:sp>
      <p:graphicFrame>
        <p:nvGraphicFramePr>
          <p:cNvPr id="13" name="Table 13">
            <a:extLst>
              <a:ext uri="{FF2B5EF4-FFF2-40B4-BE49-F238E27FC236}">
                <a16:creationId xmlns:a16="http://schemas.microsoft.com/office/drawing/2014/main" id="{0B59805D-2C5F-F217-481B-C05533F345E9}"/>
              </a:ext>
            </a:extLst>
          </p:cNvPr>
          <p:cNvGraphicFramePr>
            <a:graphicFrameLocks noGrp="1"/>
          </p:cNvGraphicFramePr>
          <p:nvPr>
            <p:extLst>
              <p:ext uri="{D42A27DB-BD31-4B8C-83A1-F6EECF244321}">
                <p14:modId xmlns:p14="http://schemas.microsoft.com/office/powerpoint/2010/main" val="1228950551"/>
              </p:ext>
            </p:extLst>
          </p:nvPr>
        </p:nvGraphicFramePr>
        <p:xfrm>
          <a:off x="2306434" y="1508700"/>
          <a:ext cx="7005206" cy="4445000"/>
        </p:xfrm>
        <a:graphic>
          <a:graphicData uri="http://schemas.openxmlformats.org/drawingml/2006/table">
            <a:tbl>
              <a:tblPr firstRow="1" bandRow="1">
                <a:tableStyleId>{5C22544A-7EE6-4342-B048-85BDC9FD1C3A}</a:tableStyleId>
              </a:tblPr>
              <a:tblGrid>
                <a:gridCol w="3502603">
                  <a:extLst>
                    <a:ext uri="{9D8B030D-6E8A-4147-A177-3AD203B41FA5}">
                      <a16:colId xmlns:a16="http://schemas.microsoft.com/office/drawing/2014/main" val="3327521346"/>
                    </a:ext>
                  </a:extLst>
                </a:gridCol>
                <a:gridCol w="3502603">
                  <a:extLst>
                    <a:ext uri="{9D8B030D-6E8A-4147-A177-3AD203B41FA5}">
                      <a16:colId xmlns:a16="http://schemas.microsoft.com/office/drawing/2014/main" val="2976865082"/>
                    </a:ext>
                  </a:extLst>
                </a:gridCol>
              </a:tblGrid>
              <a:tr h="300977">
                <a:tc gridSpan="2">
                  <a:txBody>
                    <a:bodyPr/>
                    <a:lstStyle/>
                    <a:p>
                      <a:pPr algn="ctr"/>
                      <a:r>
                        <a:rPr lang="en-US" dirty="0" err="1"/>
                        <a:t>clk</a:t>
                      </a:r>
                      <a:r>
                        <a:rPr lang="en-US" dirty="0"/>
                        <a:t> = 1MHz (T period = 1 us)</a:t>
                      </a:r>
                    </a:p>
                  </a:txBody>
                  <a:tcPr/>
                </a:tc>
                <a:tc hMerge="1">
                  <a:txBody>
                    <a:bodyPr/>
                    <a:lstStyle/>
                    <a:p>
                      <a:endParaRPr lang="en-US" dirty="0"/>
                    </a:p>
                  </a:txBody>
                  <a:tcPr/>
                </a:tc>
                <a:extLst>
                  <a:ext uri="{0D108BD9-81ED-4DB2-BD59-A6C34878D82A}">
                    <a16:rowId xmlns:a16="http://schemas.microsoft.com/office/drawing/2014/main" val="1130906061"/>
                  </a:ext>
                </a:extLst>
              </a:tr>
              <a:tr h="370840">
                <a:tc>
                  <a:txBody>
                    <a:bodyPr/>
                    <a:lstStyle/>
                    <a:p>
                      <a:pPr algn="ctr"/>
                      <a:r>
                        <a:rPr lang="en-US" b="1" dirty="0"/>
                        <a:t>Duration</a:t>
                      </a:r>
                    </a:p>
                  </a:txBody>
                  <a:tcPr/>
                </a:tc>
                <a:tc>
                  <a:txBody>
                    <a:bodyPr/>
                    <a:lstStyle/>
                    <a:p>
                      <a:pPr algn="ctr"/>
                      <a:r>
                        <a:rPr lang="en-US" b="1" dirty="0"/>
                        <a:t>Equivalent Clock Cycles</a:t>
                      </a:r>
                    </a:p>
                  </a:txBody>
                  <a:tcPr/>
                </a:tc>
                <a:extLst>
                  <a:ext uri="{0D108BD9-81ED-4DB2-BD59-A6C34878D82A}">
                    <a16:rowId xmlns:a16="http://schemas.microsoft.com/office/drawing/2014/main" val="2230306995"/>
                  </a:ext>
                </a:extLst>
              </a:tr>
              <a:tr h="370840">
                <a:tc>
                  <a:txBody>
                    <a:bodyPr/>
                    <a:lstStyle/>
                    <a:p>
                      <a:r>
                        <a:rPr lang="en-US" dirty="0"/>
                        <a:t>1 second</a:t>
                      </a:r>
                    </a:p>
                  </a:txBody>
                  <a:tcPr/>
                </a:tc>
                <a:tc>
                  <a:txBody>
                    <a:bodyPr/>
                    <a:lstStyle/>
                    <a:p>
                      <a:r>
                        <a:rPr lang="en-US" dirty="0"/>
                        <a:t>1,000,000 clock cycles</a:t>
                      </a:r>
                    </a:p>
                  </a:txBody>
                  <a:tcPr/>
                </a:tc>
                <a:extLst>
                  <a:ext uri="{0D108BD9-81ED-4DB2-BD59-A6C34878D82A}">
                    <a16:rowId xmlns:a16="http://schemas.microsoft.com/office/drawing/2014/main" val="1597949989"/>
                  </a:ext>
                </a:extLst>
              </a:tr>
              <a:tr h="370840">
                <a:tc>
                  <a:txBody>
                    <a:bodyPr/>
                    <a:lstStyle/>
                    <a:p>
                      <a:r>
                        <a:rPr lang="en-US" dirty="0"/>
                        <a:t>1 minute</a:t>
                      </a:r>
                    </a:p>
                  </a:txBody>
                  <a:tcPr/>
                </a:tc>
                <a:tc>
                  <a:txBody>
                    <a:bodyPr/>
                    <a:lstStyle/>
                    <a:p>
                      <a:r>
                        <a:rPr lang="en-US" dirty="0"/>
                        <a:t>60,000,000 clock cycles</a:t>
                      </a:r>
                    </a:p>
                  </a:txBody>
                  <a:tcPr/>
                </a:tc>
                <a:extLst>
                  <a:ext uri="{0D108BD9-81ED-4DB2-BD59-A6C34878D82A}">
                    <a16:rowId xmlns:a16="http://schemas.microsoft.com/office/drawing/2014/main" val="549679482"/>
                  </a:ext>
                </a:extLst>
              </a:tr>
              <a:tr h="370840">
                <a:tc>
                  <a:txBody>
                    <a:bodyPr/>
                    <a:lstStyle/>
                    <a:p>
                      <a:r>
                        <a:rPr lang="en-US" dirty="0"/>
                        <a:t>2 minutes</a:t>
                      </a:r>
                    </a:p>
                  </a:txBody>
                  <a:tcPr/>
                </a:tc>
                <a:tc>
                  <a:txBody>
                    <a:bodyPr/>
                    <a:lstStyle/>
                    <a:p>
                      <a:r>
                        <a:rPr lang="en-US" dirty="0"/>
                        <a:t>120,000,000 clock cycles</a:t>
                      </a:r>
                    </a:p>
                  </a:txBody>
                  <a:tcPr/>
                </a:tc>
                <a:extLst>
                  <a:ext uri="{0D108BD9-81ED-4DB2-BD59-A6C34878D82A}">
                    <a16:rowId xmlns:a16="http://schemas.microsoft.com/office/drawing/2014/main" val="2695224855"/>
                  </a:ext>
                </a:extLst>
              </a:tr>
              <a:tr h="370840">
                <a:tc>
                  <a:txBody>
                    <a:bodyPr/>
                    <a:lstStyle/>
                    <a:p>
                      <a:r>
                        <a:rPr lang="en-US" dirty="0"/>
                        <a:t>5 minutes</a:t>
                      </a:r>
                    </a:p>
                  </a:txBody>
                  <a:tcPr/>
                </a:tc>
                <a:tc>
                  <a:txBody>
                    <a:bodyPr/>
                    <a:lstStyle/>
                    <a:p>
                      <a:r>
                        <a:rPr lang="en-US" dirty="0"/>
                        <a:t>300,000,000 clock cycles</a:t>
                      </a:r>
                    </a:p>
                  </a:txBody>
                  <a:tcPr/>
                </a:tc>
                <a:extLst>
                  <a:ext uri="{0D108BD9-81ED-4DB2-BD59-A6C34878D82A}">
                    <a16:rowId xmlns:a16="http://schemas.microsoft.com/office/drawing/2014/main" val="1423740567"/>
                  </a:ext>
                </a:extLst>
              </a:tr>
              <a:tr h="370840">
                <a:tc gridSpan="2">
                  <a:txBody>
                    <a:bodyPr/>
                    <a:lstStyle/>
                    <a:p>
                      <a:pPr algn="ctr"/>
                      <a:r>
                        <a:rPr lang="en-US" b="1" dirty="0" err="1">
                          <a:solidFill>
                            <a:schemeClr val="bg2"/>
                          </a:solidFill>
                        </a:rPr>
                        <a:t>clk</a:t>
                      </a:r>
                      <a:r>
                        <a:rPr lang="en-US" b="1" dirty="0">
                          <a:solidFill>
                            <a:schemeClr val="bg2"/>
                          </a:solidFill>
                        </a:rPr>
                        <a:t> = 2MHz (T period = 1/2 us)</a:t>
                      </a:r>
                    </a:p>
                  </a:txBody>
                  <a:tcPr>
                    <a:solidFill>
                      <a:srgbClr val="3C9A8F"/>
                    </a:solidFill>
                  </a:tcPr>
                </a:tc>
                <a:tc hMerge="1">
                  <a:txBody>
                    <a:bodyPr/>
                    <a:lstStyle/>
                    <a:p>
                      <a:endParaRPr lang="en-US" dirty="0"/>
                    </a:p>
                  </a:txBody>
                  <a:tcPr/>
                </a:tc>
                <a:extLst>
                  <a:ext uri="{0D108BD9-81ED-4DB2-BD59-A6C34878D82A}">
                    <a16:rowId xmlns:a16="http://schemas.microsoft.com/office/drawing/2014/main" val="1729071472"/>
                  </a:ext>
                </a:extLst>
              </a:tr>
              <a:tr h="370840">
                <a:tc>
                  <a:txBody>
                    <a:bodyPr/>
                    <a:lstStyle/>
                    <a:p>
                      <a:pPr algn="ctr"/>
                      <a:r>
                        <a:rPr lang="en-US" b="1" dirty="0"/>
                        <a:t>Duration</a:t>
                      </a:r>
                    </a:p>
                  </a:txBody>
                  <a:tcPr/>
                </a:tc>
                <a:tc>
                  <a:txBody>
                    <a:bodyPr/>
                    <a:lstStyle/>
                    <a:p>
                      <a:pPr algn="ctr"/>
                      <a:r>
                        <a:rPr lang="en-US" b="1" dirty="0"/>
                        <a:t>Equivalent Clock Cycles</a:t>
                      </a:r>
                    </a:p>
                  </a:txBody>
                  <a:tcPr/>
                </a:tc>
                <a:extLst>
                  <a:ext uri="{0D108BD9-81ED-4DB2-BD59-A6C34878D82A}">
                    <a16:rowId xmlns:a16="http://schemas.microsoft.com/office/drawing/2014/main" val="1239696092"/>
                  </a:ext>
                </a:extLst>
              </a:tr>
              <a:tr h="370840">
                <a:tc>
                  <a:txBody>
                    <a:bodyPr/>
                    <a:lstStyle/>
                    <a:p>
                      <a:r>
                        <a:rPr lang="en-US" dirty="0"/>
                        <a:t>1 second</a:t>
                      </a:r>
                    </a:p>
                  </a:txBody>
                  <a:tcPr/>
                </a:tc>
                <a:tc>
                  <a:txBody>
                    <a:bodyPr/>
                    <a:lstStyle/>
                    <a:p>
                      <a:r>
                        <a:rPr lang="en-US" dirty="0"/>
                        <a:t>2,000,000 clock cycles</a:t>
                      </a:r>
                    </a:p>
                  </a:txBody>
                  <a:tcPr/>
                </a:tc>
                <a:extLst>
                  <a:ext uri="{0D108BD9-81ED-4DB2-BD59-A6C34878D82A}">
                    <a16:rowId xmlns:a16="http://schemas.microsoft.com/office/drawing/2014/main" val="420594156"/>
                  </a:ext>
                </a:extLst>
              </a:tr>
              <a:tr h="370840">
                <a:tc>
                  <a:txBody>
                    <a:bodyPr/>
                    <a:lstStyle/>
                    <a:p>
                      <a:r>
                        <a:rPr lang="en-US" dirty="0"/>
                        <a:t>1 minute</a:t>
                      </a:r>
                    </a:p>
                  </a:txBody>
                  <a:tcPr/>
                </a:tc>
                <a:tc>
                  <a:txBody>
                    <a:bodyPr/>
                    <a:lstStyle/>
                    <a:p>
                      <a:r>
                        <a:rPr lang="en-US" dirty="0"/>
                        <a:t>120,000,000 clock cycles</a:t>
                      </a:r>
                    </a:p>
                  </a:txBody>
                  <a:tcPr/>
                </a:tc>
                <a:extLst>
                  <a:ext uri="{0D108BD9-81ED-4DB2-BD59-A6C34878D82A}">
                    <a16:rowId xmlns:a16="http://schemas.microsoft.com/office/drawing/2014/main" val="3043255403"/>
                  </a:ext>
                </a:extLst>
              </a:tr>
              <a:tr h="370840">
                <a:tc>
                  <a:txBody>
                    <a:bodyPr/>
                    <a:lstStyle/>
                    <a:p>
                      <a:r>
                        <a:rPr lang="en-US" dirty="0"/>
                        <a:t>2 minutes</a:t>
                      </a:r>
                    </a:p>
                  </a:txBody>
                  <a:tcPr/>
                </a:tc>
                <a:tc>
                  <a:txBody>
                    <a:bodyPr/>
                    <a:lstStyle/>
                    <a:p>
                      <a:r>
                        <a:rPr lang="en-US" dirty="0"/>
                        <a:t>240,000,000 clock cycles</a:t>
                      </a:r>
                    </a:p>
                  </a:txBody>
                  <a:tcPr/>
                </a:tc>
                <a:extLst>
                  <a:ext uri="{0D108BD9-81ED-4DB2-BD59-A6C34878D82A}">
                    <a16:rowId xmlns:a16="http://schemas.microsoft.com/office/drawing/2014/main" val="1574865740"/>
                  </a:ext>
                </a:extLst>
              </a:tr>
              <a:tr h="370840">
                <a:tc>
                  <a:txBody>
                    <a:bodyPr/>
                    <a:lstStyle/>
                    <a:p>
                      <a:r>
                        <a:rPr lang="en-US" dirty="0"/>
                        <a:t>5 minutes</a:t>
                      </a:r>
                    </a:p>
                  </a:txBody>
                  <a:tcPr/>
                </a:tc>
                <a:tc>
                  <a:txBody>
                    <a:bodyPr/>
                    <a:lstStyle/>
                    <a:p>
                      <a:r>
                        <a:rPr lang="en-US" dirty="0"/>
                        <a:t>600,000,000 clock cycles</a:t>
                      </a:r>
                    </a:p>
                  </a:txBody>
                  <a:tcPr/>
                </a:tc>
                <a:extLst>
                  <a:ext uri="{0D108BD9-81ED-4DB2-BD59-A6C34878D82A}">
                    <a16:rowId xmlns:a16="http://schemas.microsoft.com/office/drawing/2014/main" val="4074830441"/>
                  </a:ext>
                </a:extLst>
              </a:tr>
            </a:tbl>
          </a:graphicData>
        </a:graphic>
      </p:graphicFrame>
    </p:spTree>
    <p:extLst>
      <p:ext uri="{BB962C8B-B14F-4D97-AF65-F5344CB8AC3E}">
        <p14:creationId xmlns:p14="http://schemas.microsoft.com/office/powerpoint/2010/main" val="638533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Timer</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27</a:t>
            </a:fld>
            <a:endParaRPr lang="en-US" dirty="0"/>
          </a:p>
        </p:txBody>
      </p:sp>
      <p:graphicFrame>
        <p:nvGraphicFramePr>
          <p:cNvPr id="13" name="Table 13">
            <a:extLst>
              <a:ext uri="{FF2B5EF4-FFF2-40B4-BE49-F238E27FC236}">
                <a16:creationId xmlns:a16="http://schemas.microsoft.com/office/drawing/2014/main" id="{0B59805D-2C5F-F217-481B-C05533F345E9}"/>
              </a:ext>
            </a:extLst>
          </p:cNvPr>
          <p:cNvGraphicFramePr>
            <a:graphicFrameLocks noGrp="1"/>
          </p:cNvGraphicFramePr>
          <p:nvPr>
            <p:extLst>
              <p:ext uri="{D42A27DB-BD31-4B8C-83A1-F6EECF244321}">
                <p14:modId xmlns:p14="http://schemas.microsoft.com/office/powerpoint/2010/main" val="547309703"/>
              </p:ext>
            </p:extLst>
          </p:nvPr>
        </p:nvGraphicFramePr>
        <p:xfrm>
          <a:off x="2304288" y="1508760"/>
          <a:ext cx="7005206" cy="4445000"/>
        </p:xfrm>
        <a:graphic>
          <a:graphicData uri="http://schemas.openxmlformats.org/drawingml/2006/table">
            <a:tbl>
              <a:tblPr firstRow="1" bandRow="1">
                <a:tableStyleId>{5C22544A-7EE6-4342-B048-85BDC9FD1C3A}</a:tableStyleId>
              </a:tblPr>
              <a:tblGrid>
                <a:gridCol w="3502603">
                  <a:extLst>
                    <a:ext uri="{9D8B030D-6E8A-4147-A177-3AD203B41FA5}">
                      <a16:colId xmlns:a16="http://schemas.microsoft.com/office/drawing/2014/main" val="3327521346"/>
                    </a:ext>
                  </a:extLst>
                </a:gridCol>
                <a:gridCol w="3502603">
                  <a:extLst>
                    <a:ext uri="{9D8B030D-6E8A-4147-A177-3AD203B41FA5}">
                      <a16:colId xmlns:a16="http://schemas.microsoft.com/office/drawing/2014/main" val="2976865082"/>
                    </a:ext>
                  </a:extLst>
                </a:gridCol>
              </a:tblGrid>
              <a:tr h="300977">
                <a:tc gridSpan="2">
                  <a:txBody>
                    <a:bodyPr/>
                    <a:lstStyle/>
                    <a:p>
                      <a:pPr algn="ctr"/>
                      <a:r>
                        <a:rPr lang="en-US" dirty="0" err="1"/>
                        <a:t>clk</a:t>
                      </a:r>
                      <a:r>
                        <a:rPr lang="en-US" dirty="0"/>
                        <a:t> = 4MHz (T period = 1/4 us)</a:t>
                      </a:r>
                    </a:p>
                  </a:txBody>
                  <a:tcPr/>
                </a:tc>
                <a:tc hMerge="1">
                  <a:txBody>
                    <a:bodyPr/>
                    <a:lstStyle/>
                    <a:p>
                      <a:endParaRPr lang="en-US" dirty="0"/>
                    </a:p>
                  </a:txBody>
                  <a:tcPr/>
                </a:tc>
                <a:extLst>
                  <a:ext uri="{0D108BD9-81ED-4DB2-BD59-A6C34878D82A}">
                    <a16:rowId xmlns:a16="http://schemas.microsoft.com/office/drawing/2014/main" val="1130906061"/>
                  </a:ext>
                </a:extLst>
              </a:tr>
              <a:tr h="370840">
                <a:tc>
                  <a:txBody>
                    <a:bodyPr/>
                    <a:lstStyle/>
                    <a:p>
                      <a:pPr algn="ctr"/>
                      <a:r>
                        <a:rPr lang="en-US" b="1" dirty="0"/>
                        <a:t>Duration</a:t>
                      </a:r>
                    </a:p>
                  </a:txBody>
                  <a:tcPr/>
                </a:tc>
                <a:tc>
                  <a:txBody>
                    <a:bodyPr/>
                    <a:lstStyle/>
                    <a:p>
                      <a:pPr algn="ctr"/>
                      <a:r>
                        <a:rPr lang="en-US" b="1" dirty="0"/>
                        <a:t>Equivalent Clock Cycles</a:t>
                      </a:r>
                    </a:p>
                  </a:txBody>
                  <a:tcPr/>
                </a:tc>
                <a:extLst>
                  <a:ext uri="{0D108BD9-81ED-4DB2-BD59-A6C34878D82A}">
                    <a16:rowId xmlns:a16="http://schemas.microsoft.com/office/drawing/2014/main" val="2230306995"/>
                  </a:ext>
                </a:extLst>
              </a:tr>
              <a:tr h="370840">
                <a:tc>
                  <a:txBody>
                    <a:bodyPr/>
                    <a:lstStyle/>
                    <a:p>
                      <a:r>
                        <a:rPr lang="en-US" dirty="0"/>
                        <a:t>1 second</a:t>
                      </a:r>
                    </a:p>
                  </a:txBody>
                  <a:tcPr/>
                </a:tc>
                <a:tc>
                  <a:txBody>
                    <a:bodyPr/>
                    <a:lstStyle/>
                    <a:p>
                      <a:r>
                        <a:rPr lang="en-US" dirty="0"/>
                        <a:t>4,000,000 clock cycles</a:t>
                      </a:r>
                    </a:p>
                  </a:txBody>
                  <a:tcPr/>
                </a:tc>
                <a:extLst>
                  <a:ext uri="{0D108BD9-81ED-4DB2-BD59-A6C34878D82A}">
                    <a16:rowId xmlns:a16="http://schemas.microsoft.com/office/drawing/2014/main" val="1597949989"/>
                  </a:ext>
                </a:extLst>
              </a:tr>
              <a:tr h="370840">
                <a:tc>
                  <a:txBody>
                    <a:bodyPr/>
                    <a:lstStyle/>
                    <a:p>
                      <a:r>
                        <a:rPr lang="en-US" dirty="0"/>
                        <a:t>1 minute</a:t>
                      </a:r>
                    </a:p>
                  </a:txBody>
                  <a:tcPr/>
                </a:tc>
                <a:tc>
                  <a:txBody>
                    <a:bodyPr/>
                    <a:lstStyle/>
                    <a:p>
                      <a:r>
                        <a:rPr lang="en-US" dirty="0"/>
                        <a:t>240,000,000 clock cycles</a:t>
                      </a:r>
                    </a:p>
                  </a:txBody>
                  <a:tcPr/>
                </a:tc>
                <a:extLst>
                  <a:ext uri="{0D108BD9-81ED-4DB2-BD59-A6C34878D82A}">
                    <a16:rowId xmlns:a16="http://schemas.microsoft.com/office/drawing/2014/main" val="549679482"/>
                  </a:ext>
                </a:extLst>
              </a:tr>
              <a:tr h="370840">
                <a:tc>
                  <a:txBody>
                    <a:bodyPr/>
                    <a:lstStyle/>
                    <a:p>
                      <a:r>
                        <a:rPr lang="en-US" dirty="0"/>
                        <a:t>2 minutes</a:t>
                      </a:r>
                    </a:p>
                  </a:txBody>
                  <a:tcPr/>
                </a:tc>
                <a:tc>
                  <a:txBody>
                    <a:bodyPr/>
                    <a:lstStyle/>
                    <a:p>
                      <a:r>
                        <a:rPr lang="en-US" dirty="0"/>
                        <a:t>480,000,000 clock cycles</a:t>
                      </a:r>
                    </a:p>
                  </a:txBody>
                  <a:tcPr/>
                </a:tc>
                <a:extLst>
                  <a:ext uri="{0D108BD9-81ED-4DB2-BD59-A6C34878D82A}">
                    <a16:rowId xmlns:a16="http://schemas.microsoft.com/office/drawing/2014/main" val="2695224855"/>
                  </a:ext>
                </a:extLst>
              </a:tr>
              <a:tr h="370840">
                <a:tc>
                  <a:txBody>
                    <a:bodyPr/>
                    <a:lstStyle/>
                    <a:p>
                      <a:r>
                        <a:rPr lang="en-US" dirty="0"/>
                        <a:t>5 minutes</a:t>
                      </a:r>
                    </a:p>
                  </a:txBody>
                  <a:tcPr/>
                </a:tc>
                <a:tc>
                  <a:txBody>
                    <a:bodyPr/>
                    <a:lstStyle/>
                    <a:p>
                      <a:r>
                        <a:rPr lang="en-US" dirty="0"/>
                        <a:t>1200,000,000 clock cycles</a:t>
                      </a:r>
                    </a:p>
                  </a:txBody>
                  <a:tcPr/>
                </a:tc>
                <a:extLst>
                  <a:ext uri="{0D108BD9-81ED-4DB2-BD59-A6C34878D82A}">
                    <a16:rowId xmlns:a16="http://schemas.microsoft.com/office/drawing/2014/main" val="1423740567"/>
                  </a:ext>
                </a:extLst>
              </a:tr>
              <a:tr h="370840">
                <a:tc gridSpan="2">
                  <a:txBody>
                    <a:bodyPr/>
                    <a:lstStyle/>
                    <a:p>
                      <a:pPr algn="ctr"/>
                      <a:r>
                        <a:rPr lang="en-US" b="1" dirty="0" err="1">
                          <a:solidFill>
                            <a:schemeClr val="bg2"/>
                          </a:solidFill>
                        </a:rPr>
                        <a:t>clk</a:t>
                      </a:r>
                      <a:r>
                        <a:rPr lang="en-US" b="1" dirty="0">
                          <a:solidFill>
                            <a:schemeClr val="bg2"/>
                          </a:solidFill>
                        </a:rPr>
                        <a:t> = 8MHz (T period = 1/8 us)</a:t>
                      </a:r>
                    </a:p>
                  </a:txBody>
                  <a:tcPr>
                    <a:solidFill>
                      <a:srgbClr val="3C9A8F"/>
                    </a:solidFill>
                  </a:tcPr>
                </a:tc>
                <a:tc hMerge="1">
                  <a:txBody>
                    <a:bodyPr/>
                    <a:lstStyle/>
                    <a:p>
                      <a:endParaRPr lang="en-US" dirty="0"/>
                    </a:p>
                  </a:txBody>
                  <a:tcPr/>
                </a:tc>
                <a:extLst>
                  <a:ext uri="{0D108BD9-81ED-4DB2-BD59-A6C34878D82A}">
                    <a16:rowId xmlns:a16="http://schemas.microsoft.com/office/drawing/2014/main" val="1729071472"/>
                  </a:ext>
                </a:extLst>
              </a:tr>
              <a:tr h="370840">
                <a:tc>
                  <a:txBody>
                    <a:bodyPr/>
                    <a:lstStyle/>
                    <a:p>
                      <a:pPr algn="ctr"/>
                      <a:r>
                        <a:rPr lang="en-US" b="1" dirty="0"/>
                        <a:t>Duration</a:t>
                      </a:r>
                    </a:p>
                  </a:txBody>
                  <a:tcPr/>
                </a:tc>
                <a:tc>
                  <a:txBody>
                    <a:bodyPr/>
                    <a:lstStyle/>
                    <a:p>
                      <a:pPr algn="ctr"/>
                      <a:r>
                        <a:rPr lang="en-US" b="1" dirty="0"/>
                        <a:t>Equivalent Clock Cycles</a:t>
                      </a:r>
                    </a:p>
                  </a:txBody>
                  <a:tcPr/>
                </a:tc>
                <a:extLst>
                  <a:ext uri="{0D108BD9-81ED-4DB2-BD59-A6C34878D82A}">
                    <a16:rowId xmlns:a16="http://schemas.microsoft.com/office/drawing/2014/main" val="1239696092"/>
                  </a:ext>
                </a:extLst>
              </a:tr>
              <a:tr h="370840">
                <a:tc>
                  <a:txBody>
                    <a:bodyPr/>
                    <a:lstStyle/>
                    <a:p>
                      <a:r>
                        <a:rPr lang="en-US" dirty="0"/>
                        <a:t>1 second</a:t>
                      </a:r>
                    </a:p>
                  </a:txBody>
                  <a:tcPr/>
                </a:tc>
                <a:tc>
                  <a:txBody>
                    <a:bodyPr/>
                    <a:lstStyle/>
                    <a:p>
                      <a:r>
                        <a:rPr lang="en-US" dirty="0"/>
                        <a:t>8,000,000 clock cycles</a:t>
                      </a:r>
                    </a:p>
                  </a:txBody>
                  <a:tcPr/>
                </a:tc>
                <a:extLst>
                  <a:ext uri="{0D108BD9-81ED-4DB2-BD59-A6C34878D82A}">
                    <a16:rowId xmlns:a16="http://schemas.microsoft.com/office/drawing/2014/main" val="420594156"/>
                  </a:ext>
                </a:extLst>
              </a:tr>
              <a:tr h="370840">
                <a:tc>
                  <a:txBody>
                    <a:bodyPr/>
                    <a:lstStyle/>
                    <a:p>
                      <a:r>
                        <a:rPr lang="en-US" dirty="0"/>
                        <a:t>1 minute</a:t>
                      </a:r>
                    </a:p>
                  </a:txBody>
                  <a:tcPr/>
                </a:tc>
                <a:tc>
                  <a:txBody>
                    <a:bodyPr/>
                    <a:lstStyle/>
                    <a:p>
                      <a:r>
                        <a:rPr lang="en-US" dirty="0"/>
                        <a:t>480,000,000 clock cycles</a:t>
                      </a:r>
                    </a:p>
                  </a:txBody>
                  <a:tcPr/>
                </a:tc>
                <a:extLst>
                  <a:ext uri="{0D108BD9-81ED-4DB2-BD59-A6C34878D82A}">
                    <a16:rowId xmlns:a16="http://schemas.microsoft.com/office/drawing/2014/main" val="3043255403"/>
                  </a:ext>
                </a:extLst>
              </a:tr>
              <a:tr h="370840">
                <a:tc>
                  <a:txBody>
                    <a:bodyPr/>
                    <a:lstStyle/>
                    <a:p>
                      <a:r>
                        <a:rPr lang="en-US" dirty="0"/>
                        <a:t>2 minutes</a:t>
                      </a:r>
                    </a:p>
                  </a:txBody>
                  <a:tcPr/>
                </a:tc>
                <a:tc>
                  <a:txBody>
                    <a:bodyPr/>
                    <a:lstStyle/>
                    <a:p>
                      <a:r>
                        <a:rPr lang="en-US" dirty="0"/>
                        <a:t>960,000,000 clock cycles</a:t>
                      </a:r>
                    </a:p>
                  </a:txBody>
                  <a:tcPr/>
                </a:tc>
                <a:extLst>
                  <a:ext uri="{0D108BD9-81ED-4DB2-BD59-A6C34878D82A}">
                    <a16:rowId xmlns:a16="http://schemas.microsoft.com/office/drawing/2014/main" val="1574865740"/>
                  </a:ext>
                </a:extLst>
              </a:tr>
              <a:tr h="370840">
                <a:tc>
                  <a:txBody>
                    <a:bodyPr/>
                    <a:lstStyle/>
                    <a:p>
                      <a:r>
                        <a:rPr lang="en-US" dirty="0"/>
                        <a:t>5 minutes</a:t>
                      </a:r>
                    </a:p>
                  </a:txBody>
                  <a:tcPr/>
                </a:tc>
                <a:tc>
                  <a:txBody>
                    <a:bodyPr/>
                    <a:lstStyle/>
                    <a:p>
                      <a:r>
                        <a:rPr lang="en-US" dirty="0"/>
                        <a:t>2400,000,000 clock cycles</a:t>
                      </a:r>
                    </a:p>
                  </a:txBody>
                  <a:tcPr/>
                </a:tc>
                <a:extLst>
                  <a:ext uri="{0D108BD9-81ED-4DB2-BD59-A6C34878D82A}">
                    <a16:rowId xmlns:a16="http://schemas.microsoft.com/office/drawing/2014/main" val="4074830441"/>
                  </a:ext>
                </a:extLst>
              </a:tr>
            </a:tbl>
          </a:graphicData>
        </a:graphic>
      </p:graphicFrame>
    </p:spTree>
    <p:extLst>
      <p:ext uri="{BB962C8B-B14F-4D97-AF65-F5344CB8AC3E}">
        <p14:creationId xmlns:p14="http://schemas.microsoft.com/office/powerpoint/2010/main" val="48463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Timer</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28</a:t>
            </a:fld>
            <a:endParaRPr lang="en-US" dirty="0"/>
          </a:p>
        </p:txBody>
      </p:sp>
      <p:sp>
        <p:nvSpPr>
          <p:cNvPr id="6" name="TextBox 5">
            <a:extLst>
              <a:ext uri="{FF2B5EF4-FFF2-40B4-BE49-F238E27FC236}">
                <a16:creationId xmlns:a16="http://schemas.microsoft.com/office/drawing/2014/main" id="{6417C037-4249-01A1-5269-F3ECDB9123D4}"/>
              </a:ext>
            </a:extLst>
          </p:cNvPr>
          <p:cNvSpPr txBox="1"/>
          <p:nvPr/>
        </p:nvSpPr>
        <p:spPr>
          <a:xfrm>
            <a:off x="800850" y="1450453"/>
            <a:ext cx="10801870" cy="1754326"/>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The largest number of clock cycles will be counted by the counter signal will be 2400,000,000 clock cycles (5 minutes) in case of operating at a frequency of 8 </a:t>
            </a:r>
            <a:r>
              <a:rPr lang="en-US" sz="1800" b="0" i="0" u="none" strike="noStrike" dirty="0" err="1">
                <a:solidFill>
                  <a:srgbClr val="000000"/>
                </a:solidFill>
                <a:effectLst/>
                <a:latin typeface="Arial" panose="020B0604020202020204" pitchFamily="34" charset="0"/>
              </a:rPr>
              <a:t>MHz.</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endParaRPr lang="en-US" dirty="0">
              <a:solidFill>
                <a:srgbClr val="000000"/>
              </a:solidFill>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So, the size of the counter will be 32 bits so that it can hold this large number.</a:t>
            </a:r>
          </a:p>
          <a:p>
            <a:pPr rtl="0" fontAlgn="base">
              <a:spcBef>
                <a:spcPts val="0"/>
              </a:spcBef>
              <a:spcAft>
                <a:spcPts val="0"/>
              </a:spcAft>
            </a:pPr>
            <a:endParaRPr lang="en-US" dirty="0">
              <a:solidFill>
                <a:srgbClr val="000000"/>
              </a:solidFill>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Log2(2400,000,000) = 31.160 = 32 bits approximately.</a:t>
            </a:r>
          </a:p>
        </p:txBody>
      </p:sp>
      <p:sp>
        <p:nvSpPr>
          <p:cNvPr id="3" name="Arrow: Right 2">
            <a:extLst>
              <a:ext uri="{FF2B5EF4-FFF2-40B4-BE49-F238E27FC236}">
                <a16:creationId xmlns:a16="http://schemas.microsoft.com/office/drawing/2014/main" id="{74A8D872-8583-F12D-C5EA-5EFEDCC9F121}"/>
              </a:ext>
            </a:extLst>
          </p:cNvPr>
          <p:cNvSpPr/>
          <p:nvPr/>
        </p:nvSpPr>
        <p:spPr>
          <a:xfrm>
            <a:off x="2248946" y="5774466"/>
            <a:ext cx="2225040" cy="558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EC1BCAD-F39A-1D5E-225D-FA9DE1B668BA}"/>
              </a:ext>
            </a:extLst>
          </p:cNvPr>
          <p:cNvPicPr>
            <a:picLocks noChangeAspect="1"/>
          </p:cNvPicPr>
          <p:nvPr/>
        </p:nvPicPr>
        <p:blipFill rotWithShape="1">
          <a:blip r:embed="rId2"/>
          <a:srcRect t="28835" r="49130"/>
          <a:stretch/>
        </p:blipFill>
        <p:spPr>
          <a:xfrm>
            <a:off x="4568011" y="3501404"/>
            <a:ext cx="3055977" cy="2931798"/>
          </a:xfrm>
          <a:prstGeom prst="rect">
            <a:avLst/>
          </a:prstGeom>
        </p:spPr>
      </p:pic>
    </p:spTree>
    <p:extLst>
      <p:ext uri="{BB962C8B-B14F-4D97-AF65-F5344CB8AC3E}">
        <p14:creationId xmlns:p14="http://schemas.microsoft.com/office/powerpoint/2010/main" val="1347958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Timer</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29</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2031325"/>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The timer is an always block that is sequential because I want to count the number of clock cycles equivalent to some duration of time. Inside this always block is a case statement which depends on the </a:t>
            </a:r>
            <a:r>
              <a:rPr lang="en-US" sz="1800" b="0" i="0" u="none" strike="noStrike" dirty="0" err="1">
                <a:solidFill>
                  <a:srgbClr val="000000"/>
                </a:solidFill>
                <a:effectLst/>
                <a:latin typeface="Arial" panose="020B0604020202020204" pitchFamily="34" charset="0"/>
              </a:rPr>
              <a:t>clk_freq</a:t>
            </a:r>
            <a:r>
              <a:rPr lang="en-US" sz="1800" b="0" i="0" u="none" strike="noStrike" dirty="0">
                <a:solidFill>
                  <a:srgbClr val="000000"/>
                </a:solidFill>
                <a:effectLst/>
                <a:latin typeface="Arial" panose="020B0604020202020204" pitchFamily="34" charset="0"/>
              </a:rPr>
              <a:t>. here is the first case which is operating at a frequency of 1 </a:t>
            </a:r>
            <a:r>
              <a:rPr lang="en-US" sz="1800" b="0" i="0" u="none" strike="noStrike" dirty="0" err="1">
                <a:solidFill>
                  <a:srgbClr val="000000"/>
                </a:solidFill>
                <a:effectLst/>
                <a:latin typeface="Arial" panose="020B0604020202020204" pitchFamily="34" charset="0"/>
              </a:rPr>
              <a:t>MHz.</a:t>
            </a:r>
            <a:r>
              <a:rPr lang="en-US" sz="1800" b="0" i="0" u="none" strike="noStrike" dirty="0">
                <a:solidFill>
                  <a:srgbClr val="000000"/>
                </a:solidFill>
                <a:effectLst/>
                <a:latin typeface="Arial" panose="020B0604020202020204" pitchFamily="34" charset="0"/>
              </a:rPr>
              <a:t> The first if statement will work at the starting of the filling state, and it will count 120,000,000 clock cycles (2 minutes) before setting the </a:t>
            </a:r>
            <a:r>
              <a:rPr lang="en-US" sz="1800" b="0" i="0" u="none" strike="noStrike" dirty="0" err="1">
                <a:solidFill>
                  <a:srgbClr val="000000"/>
                </a:solidFill>
                <a:effectLst/>
                <a:latin typeface="Arial" panose="020B0604020202020204" pitchFamily="34" charset="0"/>
              </a:rPr>
              <a:t>filling_start</a:t>
            </a:r>
            <a:r>
              <a:rPr lang="en-US" sz="1800" b="0" i="0" u="none" strike="noStrike" dirty="0">
                <a:solidFill>
                  <a:srgbClr val="000000"/>
                </a:solidFill>
                <a:effectLst/>
                <a:latin typeface="Arial" panose="020B0604020202020204" pitchFamily="34" charset="0"/>
              </a:rPr>
              <a:t> signal to zero, and the </a:t>
            </a:r>
            <a:r>
              <a:rPr lang="en-US" sz="1800" b="0" i="0" u="none" strike="noStrike" dirty="0" err="1">
                <a:solidFill>
                  <a:srgbClr val="000000"/>
                </a:solidFill>
                <a:effectLst/>
                <a:latin typeface="Arial" panose="020B0604020202020204" pitchFamily="34" charset="0"/>
              </a:rPr>
              <a:t>filling_end</a:t>
            </a:r>
            <a:r>
              <a:rPr lang="en-US" sz="1800" b="0" i="0" u="none" strike="noStrike" dirty="0">
                <a:solidFill>
                  <a:srgbClr val="000000"/>
                </a:solidFill>
                <a:effectLst/>
                <a:latin typeface="Arial" panose="020B0604020202020204" pitchFamily="34" charset="0"/>
              </a:rPr>
              <a:t> signal to one, which means that the next state will be the washing state according to the next state logic always block. The counter is set to zero before continuing to the next state.</a:t>
            </a:r>
          </a:p>
        </p:txBody>
      </p:sp>
      <p:pic>
        <p:nvPicPr>
          <p:cNvPr id="5" name="Picture 4">
            <a:extLst>
              <a:ext uri="{FF2B5EF4-FFF2-40B4-BE49-F238E27FC236}">
                <a16:creationId xmlns:a16="http://schemas.microsoft.com/office/drawing/2014/main" id="{6B264613-ABE3-0B48-4101-79DDA9651B7A}"/>
              </a:ext>
            </a:extLst>
          </p:cNvPr>
          <p:cNvPicPr>
            <a:picLocks noChangeAspect="1"/>
          </p:cNvPicPr>
          <p:nvPr/>
        </p:nvPicPr>
        <p:blipFill>
          <a:blip r:embed="rId2"/>
          <a:stretch>
            <a:fillRect/>
          </a:stretch>
        </p:blipFill>
        <p:spPr>
          <a:xfrm>
            <a:off x="2160284" y="3641293"/>
            <a:ext cx="7910370" cy="2854660"/>
          </a:xfrm>
          <a:prstGeom prst="rect">
            <a:avLst/>
          </a:prstGeom>
        </p:spPr>
      </p:pic>
    </p:spTree>
    <p:extLst>
      <p:ext uri="{BB962C8B-B14F-4D97-AF65-F5344CB8AC3E}">
        <p14:creationId xmlns:p14="http://schemas.microsoft.com/office/powerpoint/2010/main" val="217603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EFFE4E1-DDC1-2537-AFB2-101E919D7749}"/>
              </a:ext>
            </a:extLst>
          </p:cNvPr>
          <p:cNvPicPr>
            <a:picLocks noGrp="1" noChangeAspect="1"/>
          </p:cNvPicPr>
          <p:nvPr>
            <p:ph type="pic" sz="quarter" idx="13"/>
          </p:nvPr>
        </p:nvPicPr>
        <p:blipFill>
          <a:blip r:embed="rId2"/>
          <a:stretch/>
        </p:blipFill>
        <p:spPr>
          <a:xfrm>
            <a:off x="5443855" y="1"/>
            <a:ext cx="6748145" cy="6858000"/>
          </a:xfrm>
        </p:spPr>
      </p:pic>
      <p:sp>
        <p:nvSpPr>
          <p:cNvPr id="3" name="Subtitle 2">
            <a:extLst>
              <a:ext uri="{FF2B5EF4-FFF2-40B4-BE49-F238E27FC236}">
                <a16:creationId xmlns:a16="http://schemas.microsoft.com/office/drawing/2014/main" id="{855FC34B-AEBB-4162-8BC0-9234A2B83958}"/>
              </a:ext>
            </a:extLst>
          </p:cNvPr>
          <p:cNvSpPr>
            <a:spLocks noGrp="1"/>
          </p:cNvSpPr>
          <p:nvPr>
            <p:ph type="subTitle" idx="1"/>
          </p:nvPr>
        </p:nvSpPr>
        <p:spPr>
          <a:xfrm>
            <a:off x="0" y="4327140"/>
            <a:ext cx="11576868" cy="2530860"/>
          </a:xfrm>
        </p:spPr>
        <p:txBody>
          <a:bodyPr>
            <a:normAutofit/>
          </a:bodyPr>
          <a:lstStyle/>
          <a:p>
            <a:r>
              <a:rPr lang="en-US" sz="100" b="1" dirty="0">
                <a:latin typeface="Lato" panose="020F0502020204030203" pitchFamily="34" charset="0"/>
                <a:ea typeface="Lato" panose="020F0502020204030203" pitchFamily="34" charset="0"/>
                <a:cs typeface="Lato" panose="020F0502020204030203" pitchFamily="34" charset="0"/>
              </a:rPr>
              <a:t>.</a:t>
            </a:r>
          </a:p>
        </p:txBody>
      </p:sp>
      <p:sp>
        <p:nvSpPr>
          <p:cNvPr id="13" name="Title 1">
            <a:extLst>
              <a:ext uri="{FF2B5EF4-FFF2-40B4-BE49-F238E27FC236}">
                <a16:creationId xmlns:a16="http://schemas.microsoft.com/office/drawing/2014/main" id="{52C4274C-BFC1-33D2-4541-7D49B2B1161E}"/>
              </a:ext>
            </a:extLst>
          </p:cNvPr>
          <p:cNvSpPr txBox="1">
            <a:spLocks/>
          </p:cNvSpPr>
          <p:nvPr/>
        </p:nvSpPr>
        <p:spPr>
          <a:xfrm>
            <a:off x="1280161" y="3983839"/>
            <a:ext cx="3870960" cy="3217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2"/>
                </a:solidFill>
                <a:latin typeface="+mj-lt"/>
                <a:ea typeface="+mj-ea"/>
                <a:cs typeface="+mj-cs"/>
              </a:defRPr>
            </a:lvl1pPr>
          </a:lstStyle>
          <a:p>
            <a:r>
              <a:rPr lang="en-US" dirty="0">
                <a:latin typeface="Lato" panose="020F0502020204030203" pitchFamily="34" charset="0"/>
                <a:ea typeface="Lato" panose="020F0502020204030203" pitchFamily="34" charset="0"/>
                <a:cs typeface="Lato" panose="020F0502020204030203" pitchFamily="34" charset="0"/>
              </a:rPr>
              <a:t>Requirements</a:t>
            </a:r>
          </a:p>
        </p:txBody>
      </p:sp>
    </p:spTree>
    <p:extLst>
      <p:ext uri="{BB962C8B-B14F-4D97-AF65-F5344CB8AC3E}">
        <p14:creationId xmlns:p14="http://schemas.microsoft.com/office/powerpoint/2010/main" val="3266076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Timer</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30</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is the same idea for the washing state, and the rinsing state. The difference is that each state will count different number of clock cycles than the other states.</a:t>
            </a:r>
          </a:p>
        </p:txBody>
      </p:sp>
      <p:pic>
        <p:nvPicPr>
          <p:cNvPr id="4" name="Picture 3">
            <a:extLst>
              <a:ext uri="{FF2B5EF4-FFF2-40B4-BE49-F238E27FC236}">
                <a16:creationId xmlns:a16="http://schemas.microsoft.com/office/drawing/2014/main" id="{7B001F0A-BFC6-1016-BBBC-03EA496597E4}"/>
              </a:ext>
            </a:extLst>
          </p:cNvPr>
          <p:cNvPicPr>
            <a:picLocks noChangeAspect="1"/>
          </p:cNvPicPr>
          <p:nvPr/>
        </p:nvPicPr>
        <p:blipFill>
          <a:blip r:embed="rId2"/>
          <a:stretch>
            <a:fillRect/>
          </a:stretch>
        </p:blipFill>
        <p:spPr>
          <a:xfrm>
            <a:off x="2106095" y="2606142"/>
            <a:ext cx="8191380" cy="3503895"/>
          </a:xfrm>
          <a:prstGeom prst="rect">
            <a:avLst/>
          </a:prstGeom>
        </p:spPr>
      </p:pic>
    </p:spTree>
    <p:extLst>
      <p:ext uri="{BB962C8B-B14F-4D97-AF65-F5344CB8AC3E}">
        <p14:creationId xmlns:p14="http://schemas.microsoft.com/office/powerpoint/2010/main" val="1436333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Timer</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31</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923330"/>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Same idea here. But, the difference is that the condition of the if statement contains the </a:t>
            </a:r>
            <a:r>
              <a:rPr lang="en-US" sz="1800" b="0" i="0" u="none" strike="noStrike" dirty="0" err="1">
                <a:solidFill>
                  <a:srgbClr val="000000"/>
                </a:solidFill>
                <a:effectLst/>
                <a:latin typeface="Arial" panose="020B0604020202020204" pitchFamily="34" charset="0"/>
              </a:rPr>
              <a:t>timer_pause</a:t>
            </a:r>
            <a:r>
              <a:rPr lang="en-US" sz="1800" b="0" i="0" u="none" strike="noStrike" dirty="0">
                <a:solidFill>
                  <a:srgbClr val="000000"/>
                </a:solidFill>
                <a:effectLst/>
                <a:latin typeface="Arial" panose="020B0604020202020204" pitchFamily="34" charset="0"/>
              </a:rPr>
              <a:t> signal as shown below, as I want to stop the timer when the </a:t>
            </a:r>
            <a:r>
              <a:rPr lang="en-US" sz="1800" b="0" i="0" u="none" strike="noStrike" dirty="0" err="1">
                <a:solidFill>
                  <a:srgbClr val="000000"/>
                </a:solidFill>
                <a:effectLst/>
                <a:latin typeface="Arial" panose="020B0604020202020204" pitchFamily="34" charset="0"/>
              </a:rPr>
              <a:t>timer_pause</a:t>
            </a:r>
            <a:r>
              <a:rPr lang="en-US" sz="1800" b="0" i="0" u="none" strike="noStrike" dirty="0">
                <a:solidFill>
                  <a:srgbClr val="000000"/>
                </a:solidFill>
                <a:effectLst/>
                <a:latin typeface="Arial" panose="020B0604020202020204" pitchFamily="34" charset="0"/>
              </a:rPr>
              <a:t> signal is set to one, then continuing the working of the timer after the </a:t>
            </a:r>
            <a:r>
              <a:rPr lang="en-US" sz="1800" b="0" i="0" u="none" strike="noStrike" dirty="0" err="1">
                <a:solidFill>
                  <a:srgbClr val="000000"/>
                </a:solidFill>
                <a:effectLst/>
                <a:latin typeface="Arial" panose="020B0604020202020204" pitchFamily="34" charset="0"/>
              </a:rPr>
              <a:t>timer_pause</a:t>
            </a:r>
            <a:r>
              <a:rPr lang="en-US" sz="1800" b="0" i="0" u="none" strike="noStrike" dirty="0">
                <a:solidFill>
                  <a:srgbClr val="000000"/>
                </a:solidFill>
                <a:effectLst/>
                <a:latin typeface="Arial" panose="020B0604020202020204" pitchFamily="34" charset="0"/>
              </a:rPr>
              <a:t> signal is set to 0.</a:t>
            </a:r>
          </a:p>
        </p:txBody>
      </p:sp>
      <p:pic>
        <p:nvPicPr>
          <p:cNvPr id="5" name="Picture 4">
            <a:extLst>
              <a:ext uri="{FF2B5EF4-FFF2-40B4-BE49-F238E27FC236}">
                <a16:creationId xmlns:a16="http://schemas.microsoft.com/office/drawing/2014/main" id="{80E9D9AC-985B-7344-987B-86FEBAC0395D}"/>
              </a:ext>
            </a:extLst>
          </p:cNvPr>
          <p:cNvPicPr>
            <a:picLocks noChangeAspect="1"/>
          </p:cNvPicPr>
          <p:nvPr/>
        </p:nvPicPr>
        <p:blipFill>
          <a:blip r:embed="rId2"/>
          <a:stretch>
            <a:fillRect/>
          </a:stretch>
        </p:blipFill>
        <p:spPr>
          <a:xfrm>
            <a:off x="2155976" y="3106794"/>
            <a:ext cx="8091618" cy="2754847"/>
          </a:xfrm>
          <a:prstGeom prst="rect">
            <a:avLst/>
          </a:prstGeom>
        </p:spPr>
      </p:pic>
    </p:spTree>
    <p:extLst>
      <p:ext uri="{BB962C8B-B14F-4D97-AF65-F5344CB8AC3E}">
        <p14:creationId xmlns:p14="http://schemas.microsoft.com/office/powerpoint/2010/main" val="3963908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Timer</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32</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The rest of the timer code is the same as before, the only difference is that I will work on the rest of the frequencies 2MHz, 4MHz, and 8MHz.</a:t>
            </a:r>
          </a:p>
        </p:txBody>
      </p:sp>
      <p:pic>
        <p:nvPicPr>
          <p:cNvPr id="4" name="Picture 3">
            <a:extLst>
              <a:ext uri="{FF2B5EF4-FFF2-40B4-BE49-F238E27FC236}">
                <a16:creationId xmlns:a16="http://schemas.microsoft.com/office/drawing/2014/main" id="{8B3B0148-7E53-8B1A-F889-FC905CB73245}"/>
              </a:ext>
            </a:extLst>
          </p:cNvPr>
          <p:cNvPicPr>
            <a:picLocks noChangeAspect="1"/>
          </p:cNvPicPr>
          <p:nvPr/>
        </p:nvPicPr>
        <p:blipFill>
          <a:blip r:embed="rId2"/>
          <a:stretch>
            <a:fillRect/>
          </a:stretch>
        </p:blipFill>
        <p:spPr>
          <a:xfrm>
            <a:off x="2967317" y="2287980"/>
            <a:ext cx="6257365" cy="1336859"/>
          </a:xfrm>
          <a:prstGeom prst="rect">
            <a:avLst/>
          </a:prstGeom>
        </p:spPr>
      </p:pic>
      <p:pic>
        <p:nvPicPr>
          <p:cNvPr id="11" name="Picture 10">
            <a:extLst>
              <a:ext uri="{FF2B5EF4-FFF2-40B4-BE49-F238E27FC236}">
                <a16:creationId xmlns:a16="http://schemas.microsoft.com/office/drawing/2014/main" id="{6A637BD1-478E-60E3-BBEF-E28DB3CA5895}"/>
              </a:ext>
            </a:extLst>
          </p:cNvPr>
          <p:cNvPicPr>
            <a:picLocks noChangeAspect="1"/>
          </p:cNvPicPr>
          <p:nvPr/>
        </p:nvPicPr>
        <p:blipFill>
          <a:blip r:embed="rId3"/>
          <a:stretch>
            <a:fillRect/>
          </a:stretch>
        </p:blipFill>
        <p:spPr>
          <a:xfrm>
            <a:off x="2967317" y="3723234"/>
            <a:ext cx="6257365" cy="1396272"/>
          </a:xfrm>
          <a:prstGeom prst="rect">
            <a:avLst/>
          </a:prstGeom>
        </p:spPr>
      </p:pic>
      <p:pic>
        <p:nvPicPr>
          <p:cNvPr id="16" name="Picture 15">
            <a:extLst>
              <a:ext uri="{FF2B5EF4-FFF2-40B4-BE49-F238E27FC236}">
                <a16:creationId xmlns:a16="http://schemas.microsoft.com/office/drawing/2014/main" id="{71CFDD3E-BEC8-AA6C-AAB0-1AE6891DC561}"/>
              </a:ext>
            </a:extLst>
          </p:cNvPr>
          <p:cNvPicPr>
            <a:picLocks noChangeAspect="1"/>
          </p:cNvPicPr>
          <p:nvPr/>
        </p:nvPicPr>
        <p:blipFill>
          <a:blip r:embed="rId4"/>
          <a:stretch>
            <a:fillRect/>
          </a:stretch>
        </p:blipFill>
        <p:spPr>
          <a:xfrm>
            <a:off x="2967317" y="5217901"/>
            <a:ext cx="6257365" cy="1367989"/>
          </a:xfrm>
          <a:prstGeom prst="rect">
            <a:avLst/>
          </a:prstGeom>
        </p:spPr>
      </p:pic>
    </p:spTree>
    <p:extLst>
      <p:ext uri="{BB962C8B-B14F-4D97-AF65-F5344CB8AC3E}">
        <p14:creationId xmlns:p14="http://schemas.microsoft.com/office/powerpoint/2010/main" val="4002725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Output Logic</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33</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The output logic is a simple combinational circuit that will make the </a:t>
            </a:r>
            <a:r>
              <a:rPr lang="en-US" sz="1800" b="0" i="0" u="none" strike="noStrike" dirty="0" err="1">
                <a:solidFill>
                  <a:srgbClr val="000000"/>
                </a:solidFill>
                <a:effectLst/>
                <a:latin typeface="Arial" panose="020B0604020202020204" pitchFamily="34" charset="0"/>
              </a:rPr>
              <a:t>wash_done</a:t>
            </a:r>
            <a:r>
              <a:rPr lang="en-US" sz="1800" b="0" i="0" u="none" strike="noStrike" dirty="0">
                <a:solidFill>
                  <a:srgbClr val="000000"/>
                </a:solidFill>
                <a:effectLst/>
                <a:latin typeface="Arial" panose="020B0604020202020204" pitchFamily="34" charset="0"/>
              </a:rPr>
              <a:t> signal equal to 1 when the spinning operation is done, and the </a:t>
            </a:r>
            <a:r>
              <a:rPr lang="en-US" sz="1800" b="0" i="0" u="none" strike="noStrike" dirty="0" err="1">
                <a:solidFill>
                  <a:srgbClr val="000000"/>
                </a:solidFill>
                <a:effectLst/>
                <a:latin typeface="Arial" panose="020B0604020202020204" pitchFamily="34" charset="0"/>
              </a:rPr>
              <a:t>timer_pause</a:t>
            </a:r>
            <a:r>
              <a:rPr lang="en-US" sz="1800" b="0" i="0" u="none" strike="noStrike" dirty="0">
                <a:solidFill>
                  <a:srgbClr val="000000"/>
                </a:solidFill>
                <a:effectLst/>
                <a:latin typeface="Arial" panose="020B0604020202020204" pitchFamily="34" charset="0"/>
              </a:rPr>
              <a:t> signal is 0.</a:t>
            </a:r>
          </a:p>
        </p:txBody>
      </p:sp>
      <p:pic>
        <p:nvPicPr>
          <p:cNvPr id="5" name="Picture 4">
            <a:extLst>
              <a:ext uri="{FF2B5EF4-FFF2-40B4-BE49-F238E27FC236}">
                <a16:creationId xmlns:a16="http://schemas.microsoft.com/office/drawing/2014/main" id="{41C962B1-94CC-04FD-CD07-A87AC3BF84CB}"/>
              </a:ext>
            </a:extLst>
          </p:cNvPr>
          <p:cNvPicPr>
            <a:picLocks noChangeAspect="1"/>
          </p:cNvPicPr>
          <p:nvPr/>
        </p:nvPicPr>
        <p:blipFill>
          <a:blip r:embed="rId2"/>
          <a:stretch>
            <a:fillRect/>
          </a:stretch>
        </p:blipFill>
        <p:spPr>
          <a:xfrm>
            <a:off x="2227610" y="2325270"/>
            <a:ext cx="7948349" cy="4084674"/>
          </a:xfrm>
          <a:prstGeom prst="rect">
            <a:avLst/>
          </a:prstGeom>
        </p:spPr>
      </p:pic>
    </p:spTree>
    <p:extLst>
      <p:ext uri="{BB962C8B-B14F-4D97-AF65-F5344CB8AC3E}">
        <p14:creationId xmlns:p14="http://schemas.microsoft.com/office/powerpoint/2010/main" val="796409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88686D7-B704-25EF-BD06-E4F07494EA99}"/>
              </a:ext>
            </a:extLst>
          </p:cNvPr>
          <p:cNvPicPr>
            <a:picLocks noGrp="1" noChangeAspect="1"/>
          </p:cNvPicPr>
          <p:nvPr>
            <p:ph type="pic" sz="quarter" idx="13"/>
          </p:nvPr>
        </p:nvPicPr>
        <p:blipFill>
          <a:blip r:embed="rId2"/>
          <a:srcRect l="26293" r="26293"/>
          <a:stretch/>
        </p:blipFill>
        <p:spPr>
          <a:xfrm>
            <a:off x="6057901" y="1"/>
            <a:ext cx="6134099" cy="6857999"/>
          </a:xfrm>
        </p:spPr>
      </p:pic>
      <p:sp>
        <p:nvSpPr>
          <p:cNvPr id="3" name="Subtitle 2">
            <a:extLst>
              <a:ext uri="{FF2B5EF4-FFF2-40B4-BE49-F238E27FC236}">
                <a16:creationId xmlns:a16="http://schemas.microsoft.com/office/drawing/2014/main" id="{855FC34B-AEBB-4162-8BC0-9234A2B83958}"/>
              </a:ext>
            </a:extLst>
          </p:cNvPr>
          <p:cNvSpPr>
            <a:spLocks noGrp="1"/>
          </p:cNvSpPr>
          <p:nvPr>
            <p:ph type="subTitle" idx="1"/>
          </p:nvPr>
        </p:nvSpPr>
        <p:spPr>
          <a:xfrm>
            <a:off x="0" y="4327140"/>
            <a:ext cx="11576868" cy="2530860"/>
          </a:xfrm>
        </p:spPr>
        <p:txBody>
          <a:bodyPr>
            <a:normAutofit/>
          </a:bodyPr>
          <a:lstStyle/>
          <a:p>
            <a:r>
              <a:rPr lang="en-US" sz="100" b="1" dirty="0">
                <a:latin typeface="Lato" panose="020F0502020204030203" pitchFamily="34" charset="0"/>
                <a:ea typeface="Lato" panose="020F0502020204030203" pitchFamily="34" charset="0"/>
                <a:cs typeface="Lato" panose="020F0502020204030203" pitchFamily="34" charset="0"/>
              </a:rPr>
              <a:t>.</a:t>
            </a:r>
          </a:p>
        </p:txBody>
      </p:sp>
      <p:sp>
        <p:nvSpPr>
          <p:cNvPr id="13" name="Title 1">
            <a:extLst>
              <a:ext uri="{FF2B5EF4-FFF2-40B4-BE49-F238E27FC236}">
                <a16:creationId xmlns:a16="http://schemas.microsoft.com/office/drawing/2014/main" id="{52C4274C-BFC1-33D2-4541-7D49B2B1161E}"/>
              </a:ext>
            </a:extLst>
          </p:cNvPr>
          <p:cNvSpPr txBox="1">
            <a:spLocks/>
          </p:cNvSpPr>
          <p:nvPr/>
        </p:nvSpPr>
        <p:spPr>
          <a:xfrm>
            <a:off x="1280160" y="3983839"/>
            <a:ext cx="7518400" cy="3217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2"/>
                </a:solidFill>
                <a:latin typeface="+mj-lt"/>
                <a:ea typeface="+mj-ea"/>
                <a:cs typeface="+mj-cs"/>
              </a:defRPr>
            </a:lvl1pPr>
          </a:lstStyle>
          <a:p>
            <a:r>
              <a:rPr lang="en-US" dirty="0">
                <a:latin typeface="Lato" panose="020F0502020204030203" pitchFamily="34" charset="0"/>
                <a:ea typeface="Lato" panose="020F0502020204030203" pitchFamily="34" charset="0"/>
                <a:cs typeface="Lato" panose="020F0502020204030203" pitchFamily="34" charset="0"/>
              </a:rPr>
              <a:t>The testing covered scenarios</a:t>
            </a:r>
          </a:p>
        </p:txBody>
      </p:sp>
    </p:spTree>
    <p:extLst>
      <p:ext uri="{BB962C8B-B14F-4D97-AF65-F5344CB8AC3E}">
        <p14:creationId xmlns:p14="http://schemas.microsoft.com/office/powerpoint/2010/main" val="3261009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Testbench</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35</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4680769"/>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Testing is done using a testbench Verilog code. It contains:</a:t>
            </a:r>
          </a:p>
          <a:p>
            <a:pPr rtl="0" fontAlgn="base">
              <a:spcBef>
                <a:spcPts val="0"/>
              </a:spcBef>
              <a:spcAft>
                <a:spcPts val="0"/>
              </a:spcAft>
            </a:pPr>
            <a:endParaRPr lang="en-US" dirty="0">
              <a:solidFill>
                <a:srgbClr val="000000"/>
              </a:solidFill>
              <a:latin typeface="Arial" panose="020B0604020202020204" pitchFamily="34" charset="0"/>
            </a:endParaRPr>
          </a:p>
          <a:p>
            <a:pPr marL="285750" indent="-285750" rtl="0" fontAlgn="base">
              <a:lnSpc>
                <a:spcPct val="250000"/>
              </a:lnSpc>
              <a:spcBef>
                <a:spcPts val="0"/>
              </a:spcBef>
              <a:spcAft>
                <a:spcPts val="0"/>
              </a:spcAft>
              <a:buClr>
                <a:schemeClr val="accent2"/>
              </a:buClr>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File Header</a:t>
            </a:r>
          </a:p>
          <a:p>
            <a:pPr marL="285750" indent="-285750" rtl="0" fontAlgn="base">
              <a:lnSpc>
                <a:spcPct val="250000"/>
              </a:lnSpc>
              <a:spcBef>
                <a:spcPts val="0"/>
              </a:spcBef>
              <a:spcAft>
                <a:spcPts val="0"/>
              </a:spcAft>
              <a:buClr>
                <a:schemeClr val="accent2"/>
              </a:buClr>
              <a:buFont typeface="Arial" panose="020B0604020202020204" pitchFamily="34" charset="0"/>
              <a:buChar char="•"/>
            </a:pPr>
            <a:r>
              <a:rPr lang="en-US" dirty="0">
                <a:solidFill>
                  <a:srgbClr val="000000"/>
                </a:solidFill>
                <a:latin typeface="Arial" panose="020B0604020202020204" pitchFamily="34" charset="0"/>
              </a:rPr>
              <a:t>DUT Signals</a:t>
            </a:r>
          </a:p>
          <a:p>
            <a:pPr marL="285750" indent="-285750" rtl="0" fontAlgn="base">
              <a:lnSpc>
                <a:spcPct val="250000"/>
              </a:lnSpc>
              <a:spcBef>
                <a:spcPts val="0"/>
              </a:spcBef>
              <a:spcAft>
                <a:spcPts val="0"/>
              </a:spcAft>
              <a:buClr>
                <a:schemeClr val="accent2"/>
              </a:buClr>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DUT Instantiation</a:t>
            </a:r>
          </a:p>
          <a:p>
            <a:pPr marL="285750" indent="-285750" rtl="0" fontAlgn="base">
              <a:lnSpc>
                <a:spcPct val="250000"/>
              </a:lnSpc>
              <a:spcBef>
                <a:spcPts val="0"/>
              </a:spcBef>
              <a:spcAft>
                <a:spcPts val="0"/>
              </a:spcAft>
              <a:buClr>
                <a:schemeClr val="accent2"/>
              </a:buClr>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Clock Generation</a:t>
            </a:r>
          </a:p>
          <a:p>
            <a:pPr marL="285750" indent="-285750" rtl="0" fontAlgn="base">
              <a:lnSpc>
                <a:spcPct val="250000"/>
              </a:lnSpc>
              <a:spcBef>
                <a:spcPts val="0"/>
              </a:spcBef>
              <a:spcAft>
                <a:spcPts val="0"/>
              </a:spcAft>
              <a:buClr>
                <a:schemeClr val="accent2"/>
              </a:buClr>
              <a:buFont typeface="Arial" panose="020B0604020202020204" pitchFamily="34" charset="0"/>
              <a:buChar char="•"/>
            </a:pPr>
            <a:r>
              <a:rPr lang="en-US" dirty="0">
                <a:solidFill>
                  <a:srgbClr val="000000"/>
                </a:solidFill>
                <a:latin typeface="Arial" panose="020B0604020202020204" pitchFamily="34" charset="0"/>
              </a:rPr>
              <a:t>Tasks</a:t>
            </a:r>
          </a:p>
          <a:p>
            <a:pPr marL="285750" indent="-285750" rtl="0" fontAlgn="base">
              <a:lnSpc>
                <a:spcPct val="250000"/>
              </a:lnSpc>
              <a:spcBef>
                <a:spcPts val="0"/>
              </a:spcBef>
              <a:spcAft>
                <a:spcPts val="0"/>
              </a:spcAft>
              <a:buClr>
                <a:schemeClr val="accent2"/>
              </a:buClr>
              <a:buFont typeface="Arial" panose="020B0604020202020204" pitchFamily="34" charset="0"/>
              <a:buChar char="•"/>
            </a:pPr>
            <a:r>
              <a:rPr lang="en-US" dirty="0">
                <a:solidFill>
                  <a:srgbClr val="000000"/>
                </a:solidFill>
                <a:latin typeface="Arial" panose="020B0604020202020204" pitchFamily="34" charset="0"/>
              </a:rPr>
              <a:t>Initial Block</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319798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File Header</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36</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The header includes the name of the file, author, and author's email address, a purpose section explaining the functionality of the module.</a:t>
            </a:r>
          </a:p>
        </p:txBody>
      </p:sp>
      <p:pic>
        <p:nvPicPr>
          <p:cNvPr id="5" name="Picture 4">
            <a:extLst>
              <a:ext uri="{FF2B5EF4-FFF2-40B4-BE49-F238E27FC236}">
                <a16:creationId xmlns:a16="http://schemas.microsoft.com/office/drawing/2014/main" id="{679F3F1C-EAE0-3075-1537-14D9DFD6445A}"/>
              </a:ext>
            </a:extLst>
          </p:cNvPr>
          <p:cNvPicPr>
            <a:picLocks noChangeAspect="1"/>
          </p:cNvPicPr>
          <p:nvPr/>
        </p:nvPicPr>
        <p:blipFill>
          <a:blip r:embed="rId2"/>
          <a:stretch>
            <a:fillRect/>
          </a:stretch>
        </p:blipFill>
        <p:spPr>
          <a:xfrm>
            <a:off x="1473200" y="2563170"/>
            <a:ext cx="9245600" cy="2424375"/>
          </a:xfrm>
          <a:prstGeom prst="rect">
            <a:avLst/>
          </a:prstGeom>
        </p:spPr>
      </p:pic>
    </p:spTree>
    <p:extLst>
      <p:ext uri="{BB962C8B-B14F-4D97-AF65-F5344CB8AC3E}">
        <p14:creationId xmlns:p14="http://schemas.microsoft.com/office/powerpoint/2010/main" val="3116690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DUT Signals</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37</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369332"/>
          </a:xfrm>
          <a:prstGeom prst="rect">
            <a:avLst/>
          </a:prstGeom>
          <a:noFill/>
        </p:spPr>
        <p:txBody>
          <a:bodyPr wrap="square">
            <a:spAutoFit/>
          </a:bodyPr>
          <a:lstStyle/>
          <a:p>
            <a:pPr rtl="0" fontAlgn="base">
              <a:spcBef>
                <a:spcPts val="0"/>
              </a:spcBef>
              <a:spcAft>
                <a:spcPts val="0"/>
              </a:spcAft>
            </a:pPr>
            <a:r>
              <a:rPr lang="en-US" sz="1800" b="0" i="0" u="none" strike="noStrike" dirty="0">
                <a:solidFill>
                  <a:schemeClr val="tx2"/>
                </a:solidFill>
                <a:effectLst/>
                <a:latin typeface="Lato" panose="020F0502020204030203" pitchFamily="34" charset="0"/>
                <a:ea typeface="Lato" panose="020F0502020204030203" pitchFamily="34" charset="0"/>
                <a:cs typeface="Lato" panose="020F0502020204030203" pitchFamily="34" charset="0"/>
              </a:rPr>
              <a:t>Here, I define the testbench signals which will be connected to the DUT. </a:t>
            </a:r>
          </a:p>
        </p:txBody>
      </p:sp>
      <p:pic>
        <p:nvPicPr>
          <p:cNvPr id="10" name="Picture 9">
            <a:extLst>
              <a:ext uri="{FF2B5EF4-FFF2-40B4-BE49-F238E27FC236}">
                <a16:creationId xmlns:a16="http://schemas.microsoft.com/office/drawing/2014/main" id="{F9A620A2-26CD-727E-985E-C9884C395744}"/>
              </a:ext>
            </a:extLst>
          </p:cNvPr>
          <p:cNvPicPr>
            <a:picLocks noChangeAspect="1"/>
          </p:cNvPicPr>
          <p:nvPr/>
        </p:nvPicPr>
        <p:blipFill rotWithShape="1">
          <a:blip r:embed="rId2"/>
          <a:srcRect t="1104" b="1"/>
          <a:stretch/>
        </p:blipFill>
        <p:spPr>
          <a:xfrm>
            <a:off x="2943729" y="2276586"/>
            <a:ext cx="6304541" cy="3016305"/>
          </a:xfrm>
          <a:prstGeom prst="rect">
            <a:avLst/>
          </a:prstGeom>
        </p:spPr>
      </p:pic>
    </p:spTree>
    <p:extLst>
      <p:ext uri="{BB962C8B-B14F-4D97-AF65-F5344CB8AC3E}">
        <p14:creationId xmlns:p14="http://schemas.microsoft.com/office/powerpoint/2010/main" val="296296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DUT Instantiation</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38</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923330"/>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I make an instance of the main design, and I am naming it DUT. Then, I am connecting the testbench signals to the DUT signals using port mapping by name to ensure that all signals are connected correctly. </a:t>
            </a:r>
          </a:p>
        </p:txBody>
      </p:sp>
      <p:pic>
        <p:nvPicPr>
          <p:cNvPr id="10" name="Picture 9">
            <a:extLst>
              <a:ext uri="{FF2B5EF4-FFF2-40B4-BE49-F238E27FC236}">
                <a16:creationId xmlns:a16="http://schemas.microsoft.com/office/drawing/2014/main" id="{A8747C7F-5957-CBC0-E54E-2AD731A82FDE}"/>
              </a:ext>
            </a:extLst>
          </p:cNvPr>
          <p:cNvPicPr>
            <a:picLocks noChangeAspect="1"/>
          </p:cNvPicPr>
          <p:nvPr/>
        </p:nvPicPr>
        <p:blipFill>
          <a:blip r:embed="rId2"/>
          <a:stretch>
            <a:fillRect/>
          </a:stretch>
        </p:blipFill>
        <p:spPr>
          <a:xfrm>
            <a:off x="2025663" y="2776016"/>
            <a:ext cx="8352244" cy="3353091"/>
          </a:xfrm>
          <a:prstGeom prst="rect">
            <a:avLst/>
          </a:prstGeom>
        </p:spPr>
      </p:pic>
    </p:spTree>
    <p:extLst>
      <p:ext uri="{BB962C8B-B14F-4D97-AF65-F5344CB8AC3E}">
        <p14:creationId xmlns:p14="http://schemas.microsoft.com/office/powerpoint/2010/main" val="92004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Clock Generation</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39</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923330"/>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I define different clocks to use in my simulation. Using the `timescale compiler directive means that all numbers after the (#) will be multiplied by 1 us. For example, in the first always statement, #0.5 means that 0.5 is half the T period, multiply the T period by 1 us from the timescale gives a T period of 1 us.</a:t>
            </a:r>
          </a:p>
        </p:txBody>
      </p:sp>
      <p:pic>
        <p:nvPicPr>
          <p:cNvPr id="8" name="Picture 7">
            <a:extLst>
              <a:ext uri="{FF2B5EF4-FFF2-40B4-BE49-F238E27FC236}">
                <a16:creationId xmlns:a16="http://schemas.microsoft.com/office/drawing/2014/main" id="{E211B4BD-ADC8-D647-3E21-217BB8FFAE96}"/>
              </a:ext>
            </a:extLst>
          </p:cNvPr>
          <p:cNvPicPr>
            <a:picLocks noChangeAspect="1"/>
          </p:cNvPicPr>
          <p:nvPr/>
        </p:nvPicPr>
        <p:blipFill>
          <a:blip r:embed="rId2"/>
          <a:stretch>
            <a:fillRect/>
          </a:stretch>
        </p:blipFill>
        <p:spPr>
          <a:xfrm>
            <a:off x="1466449" y="3337902"/>
            <a:ext cx="9259102" cy="2293819"/>
          </a:xfrm>
          <a:prstGeom prst="rect">
            <a:avLst/>
          </a:prstGeom>
        </p:spPr>
      </p:pic>
      <p:pic>
        <p:nvPicPr>
          <p:cNvPr id="10" name="Picture 9">
            <a:extLst>
              <a:ext uri="{FF2B5EF4-FFF2-40B4-BE49-F238E27FC236}">
                <a16:creationId xmlns:a16="http://schemas.microsoft.com/office/drawing/2014/main" id="{C569E78D-4DBC-8DCE-FCDD-E4E2F1CDB131}"/>
              </a:ext>
            </a:extLst>
          </p:cNvPr>
          <p:cNvPicPr>
            <a:picLocks noChangeAspect="1"/>
          </p:cNvPicPr>
          <p:nvPr/>
        </p:nvPicPr>
        <p:blipFill rotWithShape="1">
          <a:blip r:embed="rId3"/>
          <a:srcRect t="1104" r="43459" b="81007"/>
          <a:stretch/>
        </p:blipFill>
        <p:spPr>
          <a:xfrm>
            <a:off x="4313676" y="2535043"/>
            <a:ext cx="3564647" cy="545595"/>
          </a:xfrm>
          <a:prstGeom prst="rect">
            <a:avLst/>
          </a:prstGeom>
        </p:spPr>
      </p:pic>
      <p:sp>
        <p:nvSpPr>
          <p:cNvPr id="11" name="Arrow: Right 10">
            <a:extLst>
              <a:ext uri="{FF2B5EF4-FFF2-40B4-BE49-F238E27FC236}">
                <a16:creationId xmlns:a16="http://schemas.microsoft.com/office/drawing/2014/main" id="{8CBCCDD5-2FA5-C2C0-AA17-1C2546BB24E6}"/>
              </a:ext>
            </a:extLst>
          </p:cNvPr>
          <p:cNvSpPr/>
          <p:nvPr/>
        </p:nvSpPr>
        <p:spPr>
          <a:xfrm>
            <a:off x="215152" y="4456574"/>
            <a:ext cx="2079812" cy="251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729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Requirements </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1757628" y="1896176"/>
            <a:ext cx="8676741" cy="461665"/>
          </a:xfrm>
          <a:prstGeom prst="rect">
            <a:avLst/>
          </a:prstGeom>
          <a:noFill/>
        </p:spPr>
        <p:txBody>
          <a:bodyPr wrap="square">
            <a:spAutoFit/>
          </a:bodyPr>
          <a:lstStyle/>
          <a:p>
            <a:pPr algn="ctr"/>
            <a:r>
              <a:rPr lang="en-US" sz="2400" dirty="0">
                <a:latin typeface="Lato" panose="020F0502020204030203" pitchFamily="34" charset="0"/>
                <a:ea typeface="Lato" panose="020F0502020204030203" pitchFamily="34" charset="0"/>
                <a:cs typeface="Lato" panose="020F0502020204030203" pitchFamily="34" charset="0"/>
              </a:rPr>
              <a:t>What is the washing machine supposed to do?</a:t>
            </a:r>
          </a:p>
        </p:txBody>
      </p:sp>
      <p:pic>
        <p:nvPicPr>
          <p:cNvPr id="14" name="Picture 13">
            <a:extLst>
              <a:ext uri="{FF2B5EF4-FFF2-40B4-BE49-F238E27FC236}">
                <a16:creationId xmlns:a16="http://schemas.microsoft.com/office/drawing/2014/main" id="{145B4CBB-75C8-849F-7D7E-CC202943004C}"/>
              </a:ext>
            </a:extLst>
          </p:cNvPr>
          <p:cNvPicPr>
            <a:picLocks noChangeAspect="1"/>
          </p:cNvPicPr>
          <p:nvPr/>
        </p:nvPicPr>
        <p:blipFill rotWithShape="1">
          <a:blip r:embed="rId2"/>
          <a:srcRect l="19124" t="4590" r="18205" b="2857"/>
          <a:stretch/>
        </p:blipFill>
        <p:spPr>
          <a:xfrm>
            <a:off x="4764911" y="2624655"/>
            <a:ext cx="2662177" cy="3452055"/>
          </a:xfrm>
          <a:prstGeom prst="rect">
            <a:avLst/>
          </a:prstGeom>
        </p:spPr>
      </p:pic>
      <p:sp>
        <p:nvSpPr>
          <p:cNvPr id="8" name="Date Placeholder 6">
            <a:extLst>
              <a:ext uri="{FF2B5EF4-FFF2-40B4-BE49-F238E27FC236}">
                <a16:creationId xmlns:a16="http://schemas.microsoft.com/office/drawing/2014/main" id="{E62725CE-C02E-D0CA-95C4-F5305E3C5229}"/>
              </a:ext>
            </a:extLst>
          </p:cNvPr>
          <p:cNvSpPr>
            <a:spLocks noGrp="1"/>
          </p:cNvSpPr>
          <p:nvPr>
            <p:ph type="dt" sz="half" idx="10"/>
          </p:nvPr>
        </p:nvSpPr>
        <p:spPr>
          <a:xfrm>
            <a:off x="9017000" y="6442167"/>
            <a:ext cx="2374150" cy="367841"/>
          </a:xfrm>
        </p:spPr>
        <p:txBody>
          <a:bodyPr/>
          <a:lstStyle/>
          <a:p>
            <a:r>
              <a:rPr lang="en-US" dirty="0"/>
              <a:t>30/6/2022</a:t>
            </a:r>
          </a:p>
        </p:txBody>
      </p:sp>
    </p:spTree>
    <p:extLst>
      <p:ext uri="{BB962C8B-B14F-4D97-AF65-F5344CB8AC3E}">
        <p14:creationId xmlns:p14="http://schemas.microsoft.com/office/powerpoint/2010/main" val="2268849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Tasks</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40</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1200329"/>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I define different tasks to be uses in the initial block. The first task is Signals Initialization, and it is used to initialize the </a:t>
            </a:r>
            <a:r>
              <a:rPr lang="en-US" sz="1800" b="0" i="0" u="none" strike="noStrike" dirty="0" err="1">
                <a:solidFill>
                  <a:srgbClr val="000000"/>
                </a:solidFill>
                <a:effectLst/>
                <a:latin typeface="Arial" panose="020B0604020202020204" pitchFamily="34" charset="0"/>
              </a:rPr>
              <a:t>clk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clk_freq</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coin_in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double_wash</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timer_pause</a:t>
            </a:r>
            <a:r>
              <a:rPr lang="en-US" sz="1800" b="0" i="0" u="none" strike="noStrike" dirty="0">
                <a:solidFill>
                  <a:srgbClr val="000000"/>
                </a:solidFill>
                <a:effectLst/>
                <a:latin typeface="Arial" panose="020B0604020202020204" pitchFamily="34" charset="0"/>
              </a:rPr>
              <a:t> to a known value, here, </a:t>
            </a:r>
            <a:r>
              <a:rPr lang="en-US" sz="1800" b="0" i="0" u="none" strike="noStrike" dirty="0" err="1">
                <a:solidFill>
                  <a:srgbClr val="000000"/>
                </a:solidFill>
                <a:effectLst/>
                <a:latin typeface="Arial" panose="020B0604020202020204" pitchFamily="34" charset="0"/>
              </a:rPr>
              <a:t>ther</a:t>
            </a:r>
            <a:r>
              <a:rPr lang="en-US" sz="1800" b="0" i="0" u="none" strike="noStrike" dirty="0">
                <a:solidFill>
                  <a:srgbClr val="000000"/>
                </a:solidFill>
                <a:effectLst/>
                <a:latin typeface="Arial" panose="020B0604020202020204" pitchFamily="34" charset="0"/>
              </a:rPr>
              <a:t> are all initialized to zero. The second task in called Reset, and it is used to reset the controller using the negative edge active low reset. #1 delay means 1 us delay in the waveform of the simulation.</a:t>
            </a:r>
          </a:p>
        </p:txBody>
      </p:sp>
      <p:pic>
        <p:nvPicPr>
          <p:cNvPr id="13" name="Picture 12">
            <a:extLst>
              <a:ext uri="{FF2B5EF4-FFF2-40B4-BE49-F238E27FC236}">
                <a16:creationId xmlns:a16="http://schemas.microsoft.com/office/drawing/2014/main" id="{8DDF652D-EB23-C591-EE89-8D07986C3A97}"/>
              </a:ext>
            </a:extLst>
          </p:cNvPr>
          <p:cNvPicPr>
            <a:picLocks noChangeAspect="1"/>
          </p:cNvPicPr>
          <p:nvPr/>
        </p:nvPicPr>
        <p:blipFill>
          <a:blip r:embed="rId2"/>
          <a:stretch>
            <a:fillRect/>
          </a:stretch>
        </p:blipFill>
        <p:spPr>
          <a:xfrm>
            <a:off x="3175001" y="2776016"/>
            <a:ext cx="5840017" cy="3743055"/>
          </a:xfrm>
          <a:prstGeom prst="rect">
            <a:avLst/>
          </a:prstGeom>
        </p:spPr>
      </p:pic>
    </p:spTree>
    <p:extLst>
      <p:ext uri="{BB962C8B-B14F-4D97-AF65-F5344CB8AC3E}">
        <p14:creationId xmlns:p14="http://schemas.microsoft.com/office/powerpoint/2010/main" val="2797430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Tasks</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41</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923330"/>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The third task is </a:t>
            </a:r>
            <a:r>
              <a:rPr lang="en-US" sz="1800" b="0" i="0" u="none" strike="noStrike" dirty="0" err="1">
                <a:solidFill>
                  <a:srgbClr val="000000"/>
                </a:solidFill>
                <a:effectLst/>
                <a:latin typeface="Arial" panose="020B0604020202020204" pitchFamily="34" charset="0"/>
              </a:rPr>
              <a:t>double_wash</a:t>
            </a:r>
            <a:r>
              <a:rPr lang="en-US" sz="1800" b="0" i="0" u="none" strike="noStrike" dirty="0">
                <a:solidFill>
                  <a:srgbClr val="000000"/>
                </a:solidFill>
                <a:effectLst/>
                <a:latin typeface="Arial" panose="020B0604020202020204" pitchFamily="34" charset="0"/>
              </a:rPr>
              <a:t>, and it is used to initialize the </a:t>
            </a:r>
            <a:r>
              <a:rPr lang="en-US" sz="1800" b="0" i="0" u="none" strike="noStrike" dirty="0" err="1">
                <a:solidFill>
                  <a:srgbClr val="000000"/>
                </a:solidFill>
                <a:effectLst/>
                <a:latin typeface="Arial" panose="020B0604020202020204" pitchFamily="34" charset="0"/>
              </a:rPr>
              <a:t>clk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clk_freq</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coin_in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double_wash</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timer_pause</a:t>
            </a:r>
            <a:r>
              <a:rPr lang="en-US" sz="1800" b="0" i="0" u="none" strike="noStrike" dirty="0">
                <a:solidFill>
                  <a:srgbClr val="000000"/>
                </a:solidFill>
                <a:effectLst/>
                <a:latin typeface="Arial" panose="020B0604020202020204" pitchFamily="34" charset="0"/>
              </a:rPr>
              <a:t> to a known value, here, </a:t>
            </a:r>
            <a:r>
              <a:rPr lang="en-US" sz="1800" b="0" i="0" u="none" strike="noStrike" dirty="0" err="1">
                <a:solidFill>
                  <a:srgbClr val="000000"/>
                </a:solidFill>
                <a:effectLst/>
                <a:latin typeface="Arial" panose="020B0604020202020204" pitchFamily="34" charset="0"/>
              </a:rPr>
              <a:t>ther</a:t>
            </a:r>
            <a:r>
              <a:rPr lang="en-US" sz="1800" b="0" i="0" u="none" strike="noStrike" dirty="0">
                <a:solidFill>
                  <a:srgbClr val="000000"/>
                </a:solidFill>
                <a:effectLst/>
                <a:latin typeface="Arial" panose="020B0604020202020204" pitchFamily="34" charset="0"/>
              </a:rPr>
              <a:t> are all initialized to zero. The second task in called Reset, and it is used to reset the controller using the negative edge active low reset.</a:t>
            </a:r>
          </a:p>
        </p:txBody>
      </p:sp>
      <p:pic>
        <p:nvPicPr>
          <p:cNvPr id="8" name="Picture 7">
            <a:extLst>
              <a:ext uri="{FF2B5EF4-FFF2-40B4-BE49-F238E27FC236}">
                <a16:creationId xmlns:a16="http://schemas.microsoft.com/office/drawing/2014/main" id="{24340956-A0D6-AFAC-A477-6A68130890F1}"/>
              </a:ext>
            </a:extLst>
          </p:cNvPr>
          <p:cNvPicPr>
            <a:picLocks noChangeAspect="1"/>
          </p:cNvPicPr>
          <p:nvPr/>
        </p:nvPicPr>
        <p:blipFill>
          <a:blip r:embed="rId2"/>
          <a:stretch>
            <a:fillRect/>
          </a:stretch>
        </p:blipFill>
        <p:spPr>
          <a:xfrm>
            <a:off x="2332419" y="2583483"/>
            <a:ext cx="7527161" cy="3801469"/>
          </a:xfrm>
          <a:prstGeom prst="rect">
            <a:avLst/>
          </a:prstGeom>
        </p:spPr>
      </p:pic>
    </p:spTree>
    <p:extLst>
      <p:ext uri="{BB962C8B-B14F-4D97-AF65-F5344CB8AC3E}">
        <p14:creationId xmlns:p14="http://schemas.microsoft.com/office/powerpoint/2010/main" val="1892551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Simulation Note</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42</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Before Doing the simulation, and for the sake of making the simulation time shorter, I scaled down the time of each operation, for example, the time for the filling state is scaled down to 120 </a:t>
            </a:r>
            <a:r>
              <a:rPr lang="en-US" dirty="0">
                <a:solidFill>
                  <a:srgbClr val="000000"/>
                </a:solidFill>
                <a:latin typeface="Arial" panose="020B0604020202020204" pitchFamily="34" charset="0"/>
              </a:rPr>
              <a:t>from 120,000,000.</a:t>
            </a:r>
            <a:endParaRPr lang="en-US" sz="1800" b="0" i="0" u="none" strike="noStrike" dirty="0">
              <a:solidFill>
                <a:srgbClr val="000000"/>
              </a:solidFill>
              <a:effectLst/>
              <a:latin typeface="Arial" panose="020B0604020202020204" pitchFamily="34" charset="0"/>
            </a:endParaRPr>
          </a:p>
        </p:txBody>
      </p:sp>
      <p:pic>
        <p:nvPicPr>
          <p:cNvPr id="5" name="Picture 4">
            <a:extLst>
              <a:ext uri="{FF2B5EF4-FFF2-40B4-BE49-F238E27FC236}">
                <a16:creationId xmlns:a16="http://schemas.microsoft.com/office/drawing/2014/main" id="{B2ECFD21-5A4E-4A64-85D6-A0586E7BA59F}"/>
              </a:ext>
            </a:extLst>
          </p:cNvPr>
          <p:cNvPicPr>
            <a:picLocks noChangeAspect="1"/>
          </p:cNvPicPr>
          <p:nvPr/>
        </p:nvPicPr>
        <p:blipFill rotWithShape="1">
          <a:blip r:embed="rId2"/>
          <a:srcRect b="6194"/>
          <a:stretch/>
        </p:blipFill>
        <p:spPr>
          <a:xfrm>
            <a:off x="2089724" y="2389240"/>
            <a:ext cx="8012551" cy="4227882"/>
          </a:xfrm>
          <a:prstGeom prst="rect">
            <a:avLst/>
          </a:prstGeom>
        </p:spPr>
      </p:pic>
    </p:spTree>
    <p:extLst>
      <p:ext uri="{BB962C8B-B14F-4D97-AF65-F5344CB8AC3E}">
        <p14:creationId xmlns:p14="http://schemas.microsoft.com/office/powerpoint/2010/main" val="2728917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Test Cases</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43</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3970318"/>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I am going to make 6 different test simulation scenarios.</a:t>
            </a:r>
          </a:p>
          <a:p>
            <a:pPr rtl="0" fontAlgn="base">
              <a:spcBef>
                <a:spcPts val="0"/>
              </a:spcBef>
              <a:spcAft>
                <a:spcPts val="0"/>
              </a:spcAft>
            </a:pPr>
            <a:endParaRPr lang="en-US" dirty="0">
              <a:solidFill>
                <a:srgbClr val="000000"/>
              </a:solidFill>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Test Case 1:</a:t>
            </a: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we are testing the design knowing that the double wash and timer pause buttons are not pressed.</a:t>
            </a:r>
          </a:p>
          <a:p>
            <a:pPr rtl="0" fontAlgn="base">
              <a:spcBef>
                <a:spcPts val="0"/>
              </a:spcBef>
              <a:spcAft>
                <a:spcPts val="0"/>
              </a:spcAft>
            </a:pPr>
            <a:r>
              <a:rPr lang="en-US" dirty="0">
                <a:solidFill>
                  <a:srgbClr val="000000"/>
                </a:solidFill>
                <a:latin typeface="Arial" panose="020B0604020202020204" pitchFamily="34" charset="0"/>
              </a:rPr>
              <a:t>Next are the simulation results from </a:t>
            </a:r>
            <a:r>
              <a:rPr lang="en-US" dirty="0" err="1">
                <a:solidFill>
                  <a:srgbClr val="000000"/>
                </a:solidFill>
                <a:latin typeface="Arial" panose="020B0604020202020204" pitchFamily="34" charset="0"/>
              </a:rPr>
              <a:t>ModelSim</a:t>
            </a:r>
            <a:r>
              <a:rPr lang="en-US" dirty="0">
                <a:solidFill>
                  <a:srgbClr val="000000"/>
                </a:solidFill>
                <a:latin typeface="Arial" panose="020B0604020202020204" pitchFamily="34" charset="0"/>
              </a:rPr>
              <a:t> software. (1 MHz)</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Test Case 2:</a:t>
            </a: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we are testing the design knowing that the double wash button is pressed. But, the timer pause button is not pressed. </a:t>
            </a:r>
            <a:r>
              <a:rPr lang="en-US" dirty="0">
                <a:solidFill>
                  <a:srgbClr val="000000"/>
                </a:solidFill>
                <a:latin typeface="Arial" panose="020B0604020202020204" pitchFamily="34" charset="0"/>
              </a:rPr>
              <a:t>(1 MHz)</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Test Case 3:</a:t>
            </a: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we are testing the design knowing that the double wash and timer pause buttons are both pressed.</a:t>
            </a:r>
          </a:p>
          <a:p>
            <a:pPr rtl="0" fontAlgn="base">
              <a:spcBef>
                <a:spcPts val="0"/>
              </a:spcBef>
              <a:spcAft>
                <a:spcPts val="0"/>
              </a:spcAft>
            </a:pPr>
            <a:r>
              <a:rPr lang="en-US" dirty="0">
                <a:solidFill>
                  <a:srgbClr val="000000"/>
                </a:solidFill>
                <a:latin typeface="Arial" panose="020B0604020202020204" pitchFamily="34" charset="0"/>
              </a:rPr>
              <a:t>Next are the simulation results from </a:t>
            </a:r>
            <a:r>
              <a:rPr lang="en-US" dirty="0" err="1">
                <a:solidFill>
                  <a:srgbClr val="000000"/>
                </a:solidFill>
                <a:latin typeface="Arial" panose="020B0604020202020204" pitchFamily="34" charset="0"/>
              </a:rPr>
              <a:t>ModelSim</a:t>
            </a:r>
            <a:r>
              <a:rPr lang="en-US" dirty="0">
                <a:solidFill>
                  <a:srgbClr val="000000"/>
                </a:solidFill>
                <a:latin typeface="Arial" panose="020B0604020202020204" pitchFamily="34" charset="0"/>
              </a:rPr>
              <a:t> software. (1 MHz)</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193722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Test Cases</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44</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3970318"/>
          </a:xfrm>
          <a:prstGeom prst="rect">
            <a:avLst/>
          </a:prstGeom>
          <a:noFill/>
        </p:spPr>
        <p:txBody>
          <a:bodyPr wrap="square">
            <a:spAutoFit/>
          </a:bodyPr>
          <a:lstStyle/>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endParaRPr lang="en-US" dirty="0">
              <a:solidFill>
                <a:srgbClr val="000000"/>
              </a:solidFill>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Test Case 4:</a:t>
            </a:r>
          </a:p>
          <a:p>
            <a:pPr marL="0" algn="l" rtl="0" eaLnBrk="1" fontAlgn="base" latinLnBrk="0" hangingPunct="1">
              <a:spcBef>
                <a:spcPts val="0"/>
              </a:spcBef>
              <a:spcAft>
                <a:spcPts val="0"/>
              </a:spcAft>
            </a:pPr>
            <a:r>
              <a:rPr lang="en-US" sz="1800" b="0" i="0" kern="1200" dirty="0">
                <a:solidFill>
                  <a:srgbClr val="000000"/>
                </a:solidFill>
                <a:effectLst/>
                <a:latin typeface="Arial" panose="020B0604020202020204" pitchFamily="34" charset="0"/>
                <a:ea typeface="+mn-ea"/>
                <a:cs typeface="+mn-cs"/>
              </a:rPr>
              <a:t>Here, we are testing the design knowing that the double wash and timer pause buttons are both pressed.</a:t>
            </a:r>
            <a:endParaRPr lang="en-US" dirty="0">
              <a:effectLst/>
            </a:endParaRPr>
          </a:p>
          <a:p>
            <a:pPr marL="0" algn="l" rtl="0" eaLnBrk="1" fontAlgn="base" latinLnBrk="0" hangingPunct="1">
              <a:spcBef>
                <a:spcPts val="0"/>
              </a:spcBef>
              <a:spcAft>
                <a:spcPts val="0"/>
              </a:spcAft>
            </a:pPr>
            <a:r>
              <a:rPr lang="en-US" sz="1800" kern="1200" dirty="0">
                <a:solidFill>
                  <a:srgbClr val="000000"/>
                </a:solidFill>
                <a:effectLst/>
                <a:latin typeface="Arial" panose="020B0604020202020204" pitchFamily="34" charset="0"/>
                <a:ea typeface="+mn-ea"/>
                <a:cs typeface="+mn-cs"/>
              </a:rPr>
              <a:t>Next are the simulation results from </a:t>
            </a:r>
            <a:r>
              <a:rPr lang="en-US" sz="1800" kern="1200" dirty="0" err="1">
                <a:solidFill>
                  <a:srgbClr val="000000"/>
                </a:solidFill>
                <a:effectLst/>
                <a:latin typeface="Arial" panose="020B0604020202020204" pitchFamily="34" charset="0"/>
                <a:ea typeface="+mn-ea"/>
                <a:cs typeface="+mn-cs"/>
              </a:rPr>
              <a:t>ModelSim</a:t>
            </a:r>
            <a:r>
              <a:rPr lang="en-US" sz="1800" kern="1200" dirty="0">
                <a:solidFill>
                  <a:srgbClr val="000000"/>
                </a:solidFill>
                <a:effectLst/>
                <a:latin typeface="Arial" panose="020B0604020202020204" pitchFamily="34" charset="0"/>
                <a:ea typeface="+mn-ea"/>
                <a:cs typeface="+mn-cs"/>
              </a:rPr>
              <a:t> software. (2 MHz)</a:t>
            </a:r>
            <a:endParaRPr lang="en-US" dirty="0">
              <a:effectLst/>
            </a:endParaRPr>
          </a:p>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Test Case 5:</a:t>
            </a:r>
          </a:p>
          <a:p>
            <a:pPr marL="0" algn="l" rtl="0" eaLnBrk="1" fontAlgn="base" latinLnBrk="0" hangingPunct="1">
              <a:spcBef>
                <a:spcPts val="0"/>
              </a:spcBef>
              <a:spcAft>
                <a:spcPts val="0"/>
              </a:spcAft>
            </a:pPr>
            <a:r>
              <a:rPr lang="en-US" sz="1800" b="0" i="0" kern="1200" dirty="0">
                <a:solidFill>
                  <a:srgbClr val="000000"/>
                </a:solidFill>
                <a:effectLst/>
                <a:latin typeface="Arial" panose="020B0604020202020204" pitchFamily="34" charset="0"/>
                <a:ea typeface="+mn-ea"/>
                <a:cs typeface="+mn-cs"/>
              </a:rPr>
              <a:t>Here, we are testing the design knowing that the double wash and timer pause buttons are both pressed.</a:t>
            </a:r>
            <a:endParaRPr lang="en-US" dirty="0">
              <a:effectLst/>
            </a:endParaRPr>
          </a:p>
          <a:p>
            <a:pPr marL="0" algn="l" rtl="0" eaLnBrk="1" fontAlgn="base" latinLnBrk="0" hangingPunct="1">
              <a:spcBef>
                <a:spcPts val="0"/>
              </a:spcBef>
              <a:spcAft>
                <a:spcPts val="0"/>
              </a:spcAft>
            </a:pPr>
            <a:r>
              <a:rPr lang="en-US" sz="1800" kern="1200" dirty="0">
                <a:solidFill>
                  <a:srgbClr val="000000"/>
                </a:solidFill>
                <a:effectLst/>
                <a:latin typeface="Arial" panose="020B0604020202020204" pitchFamily="34" charset="0"/>
                <a:ea typeface="+mn-ea"/>
                <a:cs typeface="+mn-cs"/>
              </a:rPr>
              <a:t>Next are the simulation results from </a:t>
            </a:r>
            <a:r>
              <a:rPr lang="en-US" sz="1800" kern="1200" dirty="0" err="1">
                <a:solidFill>
                  <a:srgbClr val="000000"/>
                </a:solidFill>
                <a:effectLst/>
                <a:latin typeface="Arial" panose="020B0604020202020204" pitchFamily="34" charset="0"/>
                <a:ea typeface="+mn-ea"/>
                <a:cs typeface="+mn-cs"/>
              </a:rPr>
              <a:t>ModelSim</a:t>
            </a:r>
            <a:r>
              <a:rPr lang="en-US" sz="1800" kern="1200" dirty="0">
                <a:solidFill>
                  <a:srgbClr val="000000"/>
                </a:solidFill>
                <a:effectLst/>
                <a:latin typeface="Arial" panose="020B0604020202020204" pitchFamily="34" charset="0"/>
                <a:ea typeface="+mn-ea"/>
                <a:cs typeface="+mn-cs"/>
              </a:rPr>
              <a:t> software. (4 MHz)</a:t>
            </a:r>
            <a:endParaRPr lang="en-US" dirty="0">
              <a:effectLst/>
            </a:endParaRPr>
          </a:p>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Test Case 6:</a:t>
            </a:r>
          </a:p>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we are testing the design knowing that the double wash and timer pause buttons are both pressed.</a:t>
            </a:r>
          </a:p>
          <a:p>
            <a:pPr rtl="0" fontAlgn="base">
              <a:spcBef>
                <a:spcPts val="0"/>
              </a:spcBef>
              <a:spcAft>
                <a:spcPts val="0"/>
              </a:spcAft>
            </a:pPr>
            <a:r>
              <a:rPr lang="en-US" dirty="0">
                <a:solidFill>
                  <a:srgbClr val="000000"/>
                </a:solidFill>
                <a:latin typeface="Arial" panose="020B0604020202020204" pitchFamily="34" charset="0"/>
              </a:rPr>
              <a:t>Next are the simulation results from </a:t>
            </a:r>
            <a:r>
              <a:rPr lang="en-US" dirty="0" err="1">
                <a:solidFill>
                  <a:srgbClr val="000000"/>
                </a:solidFill>
                <a:latin typeface="Arial" panose="020B0604020202020204" pitchFamily="34" charset="0"/>
              </a:rPr>
              <a:t>ModelSim</a:t>
            </a:r>
            <a:r>
              <a:rPr lang="en-US" dirty="0">
                <a:solidFill>
                  <a:srgbClr val="000000"/>
                </a:solidFill>
                <a:latin typeface="Arial" panose="020B0604020202020204" pitchFamily="34" charset="0"/>
              </a:rPr>
              <a:t> software. (8 MHz)</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168013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Initial Block (Test Case 1)</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45</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we are testing the design knowing that the double wash and timer pause buttons are not pressed.</a:t>
            </a:r>
          </a:p>
          <a:p>
            <a:pPr rtl="0" fontAlgn="base">
              <a:spcBef>
                <a:spcPts val="0"/>
              </a:spcBef>
              <a:spcAft>
                <a:spcPts val="0"/>
              </a:spcAft>
            </a:pPr>
            <a:r>
              <a:rPr lang="en-US" dirty="0">
                <a:solidFill>
                  <a:srgbClr val="000000"/>
                </a:solidFill>
                <a:latin typeface="Arial" panose="020B0604020202020204" pitchFamily="34" charset="0"/>
              </a:rPr>
              <a:t>Next are the simulation results from </a:t>
            </a:r>
            <a:r>
              <a:rPr lang="en-US" dirty="0" err="1">
                <a:solidFill>
                  <a:srgbClr val="000000"/>
                </a:solidFill>
                <a:latin typeface="Arial" panose="020B0604020202020204" pitchFamily="34" charset="0"/>
              </a:rPr>
              <a:t>ModelSim</a:t>
            </a:r>
            <a:r>
              <a:rPr lang="en-US" dirty="0">
                <a:solidFill>
                  <a:srgbClr val="000000"/>
                </a:solidFill>
                <a:latin typeface="Arial" panose="020B0604020202020204" pitchFamily="34" charset="0"/>
              </a:rPr>
              <a:t> software. (1 MHz)</a:t>
            </a:r>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A2C9D421-016A-4501-3536-A3DEE3F1CF98}"/>
              </a:ext>
            </a:extLst>
          </p:cNvPr>
          <p:cNvPicPr>
            <a:picLocks noChangeAspect="1"/>
          </p:cNvPicPr>
          <p:nvPr/>
        </p:nvPicPr>
        <p:blipFill>
          <a:blip r:embed="rId2"/>
          <a:stretch>
            <a:fillRect/>
          </a:stretch>
        </p:blipFill>
        <p:spPr>
          <a:xfrm>
            <a:off x="3426538" y="2517905"/>
            <a:ext cx="5338923" cy="3760551"/>
          </a:xfrm>
          <a:prstGeom prst="rect">
            <a:avLst/>
          </a:prstGeom>
        </p:spPr>
      </p:pic>
    </p:spTree>
    <p:extLst>
      <p:ext uri="{BB962C8B-B14F-4D97-AF65-F5344CB8AC3E}">
        <p14:creationId xmlns:p14="http://schemas.microsoft.com/office/powerpoint/2010/main" val="4231750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46</a:t>
            </a:fld>
            <a:endParaRPr lang="en-US" dirty="0"/>
          </a:p>
        </p:txBody>
      </p:sp>
      <p:pic>
        <p:nvPicPr>
          <p:cNvPr id="5" name="Picture 4">
            <a:extLst>
              <a:ext uri="{FF2B5EF4-FFF2-40B4-BE49-F238E27FC236}">
                <a16:creationId xmlns:a16="http://schemas.microsoft.com/office/drawing/2014/main" id="{DCE1EC8F-D935-EFC1-A85B-B477E99EFB5B}"/>
              </a:ext>
            </a:extLst>
          </p:cNvPr>
          <p:cNvPicPr>
            <a:picLocks noChangeAspect="1"/>
          </p:cNvPicPr>
          <p:nvPr/>
        </p:nvPicPr>
        <p:blipFill rotWithShape="1">
          <a:blip r:embed="rId2"/>
          <a:srcRect b="6194"/>
          <a:stretch/>
        </p:blipFill>
        <p:spPr>
          <a:xfrm>
            <a:off x="0" y="424800"/>
            <a:ext cx="12192000" cy="6433200"/>
          </a:xfrm>
          <a:prstGeom prst="rect">
            <a:avLst/>
          </a:prstGeom>
        </p:spPr>
      </p:pic>
      <p:sp>
        <p:nvSpPr>
          <p:cNvPr id="6" name="TextBox 5">
            <a:extLst>
              <a:ext uri="{FF2B5EF4-FFF2-40B4-BE49-F238E27FC236}">
                <a16:creationId xmlns:a16="http://schemas.microsoft.com/office/drawing/2014/main" id="{59B5D825-FA44-3345-DBC4-769CFAEDEC85}"/>
              </a:ext>
            </a:extLst>
          </p:cNvPr>
          <p:cNvSpPr txBox="1"/>
          <p:nvPr/>
        </p:nvSpPr>
        <p:spPr>
          <a:xfrm>
            <a:off x="197224" y="107576"/>
            <a:ext cx="3747247" cy="369332"/>
          </a:xfrm>
          <a:prstGeom prst="rect">
            <a:avLst/>
          </a:prstGeom>
          <a:noFill/>
        </p:spPr>
        <p:txBody>
          <a:bodyPr wrap="square" rtlCol="0">
            <a:spAutoFit/>
          </a:bodyPr>
          <a:lstStyle/>
          <a:p>
            <a:r>
              <a:rPr lang="en-US" dirty="0"/>
              <a:t>At the beginning.</a:t>
            </a:r>
          </a:p>
        </p:txBody>
      </p:sp>
    </p:spTree>
    <p:extLst>
      <p:ext uri="{BB962C8B-B14F-4D97-AF65-F5344CB8AC3E}">
        <p14:creationId xmlns:p14="http://schemas.microsoft.com/office/powerpoint/2010/main" val="972113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47</a:t>
            </a:fld>
            <a:endParaRPr lang="en-US" dirty="0"/>
          </a:p>
        </p:txBody>
      </p:sp>
      <p:pic>
        <p:nvPicPr>
          <p:cNvPr id="5" name="Picture 4">
            <a:extLst>
              <a:ext uri="{FF2B5EF4-FFF2-40B4-BE49-F238E27FC236}">
                <a16:creationId xmlns:a16="http://schemas.microsoft.com/office/drawing/2014/main" id="{7F5E5D88-FCB2-B6AD-6993-C11080151069}"/>
              </a:ext>
            </a:extLst>
          </p:cNvPr>
          <p:cNvPicPr>
            <a:picLocks noChangeAspect="1"/>
          </p:cNvPicPr>
          <p:nvPr/>
        </p:nvPicPr>
        <p:blipFill rotWithShape="1">
          <a:blip r:embed="rId2"/>
          <a:srcRect b="6194"/>
          <a:stretch/>
        </p:blipFill>
        <p:spPr>
          <a:xfrm>
            <a:off x="0" y="424800"/>
            <a:ext cx="12192000" cy="6433200"/>
          </a:xfrm>
          <a:prstGeom prst="rect">
            <a:avLst/>
          </a:prstGeom>
        </p:spPr>
      </p:pic>
      <p:sp>
        <p:nvSpPr>
          <p:cNvPr id="8" name="TextBox 7">
            <a:extLst>
              <a:ext uri="{FF2B5EF4-FFF2-40B4-BE49-F238E27FC236}">
                <a16:creationId xmlns:a16="http://schemas.microsoft.com/office/drawing/2014/main" id="{64054271-E9F5-65D9-F2AE-07EA6161E91A}"/>
              </a:ext>
            </a:extLst>
          </p:cNvPr>
          <p:cNvSpPr txBox="1"/>
          <p:nvPr/>
        </p:nvSpPr>
        <p:spPr>
          <a:xfrm>
            <a:off x="197224" y="107576"/>
            <a:ext cx="10031505" cy="369332"/>
          </a:xfrm>
          <a:prstGeom prst="rect">
            <a:avLst/>
          </a:prstGeom>
          <a:noFill/>
        </p:spPr>
        <p:txBody>
          <a:bodyPr wrap="square" rtlCol="0">
            <a:spAutoFit/>
          </a:bodyPr>
          <a:lstStyle/>
          <a:p>
            <a:r>
              <a:rPr lang="en-US" dirty="0"/>
              <a:t>After the filling state is done. (2 Minutes = 120 clock cycles after scaling down)</a:t>
            </a:r>
          </a:p>
        </p:txBody>
      </p:sp>
    </p:spTree>
    <p:extLst>
      <p:ext uri="{BB962C8B-B14F-4D97-AF65-F5344CB8AC3E}">
        <p14:creationId xmlns:p14="http://schemas.microsoft.com/office/powerpoint/2010/main" val="2495141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48</a:t>
            </a:fld>
            <a:endParaRPr lang="en-US" dirty="0"/>
          </a:p>
        </p:txBody>
      </p:sp>
      <p:pic>
        <p:nvPicPr>
          <p:cNvPr id="3" name="Picture 2">
            <a:extLst>
              <a:ext uri="{FF2B5EF4-FFF2-40B4-BE49-F238E27FC236}">
                <a16:creationId xmlns:a16="http://schemas.microsoft.com/office/drawing/2014/main" id="{0907AC09-0800-22E8-FEAB-EBA9CB638EE0}"/>
              </a:ext>
            </a:extLst>
          </p:cNvPr>
          <p:cNvPicPr>
            <a:picLocks noChangeAspect="1"/>
          </p:cNvPicPr>
          <p:nvPr/>
        </p:nvPicPr>
        <p:blipFill rotWithShape="1">
          <a:blip r:embed="rId2"/>
          <a:srcRect b="6194"/>
          <a:stretch/>
        </p:blipFill>
        <p:spPr>
          <a:xfrm>
            <a:off x="0" y="424800"/>
            <a:ext cx="12192000" cy="6433200"/>
          </a:xfrm>
          <a:prstGeom prst="rect">
            <a:avLst/>
          </a:prstGeom>
        </p:spPr>
      </p:pic>
      <p:sp>
        <p:nvSpPr>
          <p:cNvPr id="8" name="TextBox 7">
            <a:extLst>
              <a:ext uri="{FF2B5EF4-FFF2-40B4-BE49-F238E27FC236}">
                <a16:creationId xmlns:a16="http://schemas.microsoft.com/office/drawing/2014/main" id="{C1A06808-D6E4-EFBE-4C44-9CC8591DD519}"/>
              </a:ext>
            </a:extLst>
          </p:cNvPr>
          <p:cNvSpPr txBox="1"/>
          <p:nvPr/>
        </p:nvSpPr>
        <p:spPr>
          <a:xfrm>
            <a:off x="197224" y="107576"/>
            <a:ext cx="8704729" cy="369332"/>
          </a:xfrm>
          <a:prstGeom prst="rect">
            <a:avLst/>
          </a:prstGeom>
          <a:noFill/>
        </p:spPr>
        <p:txBody>
          <a:bodyPr wrap="square" rtlCol="0">
            <a:spAutoFit/>
          </a:bodyPr>
          <a:lstStyle/>
          <a:p>
            <a:r>
              <a:rPr lang="en-US" dirty="0"/>
              <a:t>After the washing state is done. (5 Minutes = 300 clock cycles after scaling down)</a:t>
            </a:r>
          </a:p>
        </p:txBody>
      </p:sp>
    </p:spTree>
    <p:extLst>
      <p:ext uri="{BB962C8B-B14F-4D97-AF65-F5344CB8AC3E}">
        <p14:creationId xmlns:p14="http://schemas.microsoft.com/office/powerpoint/2010/main" val="1300125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49</a:t>
            </a:fld>
            <a:endParaRPr lang="en-US" dirty="0"/>
          </a:p>
        </p:txBody>
      </p:sp>
      <p:pic>
        <p:nvPicPr>
          <p:cNvPr id="3" name="Picture 2">
            <a:extLst>
              <a:ext uri="{FF2B5EF4-FFF2-40B4-BE49-F238E27FC236}">
                <a16:creationId xmlns:a16="http://schemas.microsoft.com/office/drawing/2014/main" id="{A9074D2C-A39F-78C9-ACC0-E60449F4BC17}"/>
              </a:ext>
            </a:extLst>
          </p:cNvPr>
          <p:cNvPicPr>
            <a:picLocks noChangeAspect="1"/>
          </p:cNvPicPr>
          <p:nvPr/>
        </p:nvPicPr>
        <p:blipFill rotWithShape="1">
          <a:blip r:embed="rId2"/>
          <a:srcRect b="6194"/>
          <a:stretch/>
        </p:blipFill>
        <p:spPr>
          <a:xfrm>
            <a:off x="0" y="424800"/>
            <a:ext cx="12192000" cy="6433200"/>
          </a:xfrm>
          <a:prstGeom prst="rect">
            <a:avLst/>
          </a:prstGeom>
        </p:spPr>
      </p:pic>
      <p:sp>
        <p:nvSpPr>
          <p:cNvPr id="8" name="TextBox 7">
            <a:extLst>
              <a:ext uri="{FF2B5EF4-FFF2-40B4-BE49-F238E27FC236}">
                <a16:creationId xmlns:a16="http://schemas.microsoft.com/office/drawing/2014/main" id="{91A9FC3D-0479-1B85-95A2-B6FFDED2F8F4}"/>
              </a:ext>
            </a:extLst>
          </p:cNvPr>
          <p:cNvSpPr txBox="1"/>
          <p:nvPr/>
        </p:nvSpPr>
        <p:spPr>
          <a:xfrm>
            <a:off x="197224" y="107576"/>
            <a:ext cx="8050305" cy="369332"/>
          </a:xfrm>
          <a:prstGeom prst="rect">
            <a:avLst/>
          </a:prstGeom>
          <a:noFill/>
        </p:spPr>
        <p:txBody>
          <a:bodyPr wrap="square" rtlCol="0">
            <a:spAutoFit/>
          </a:bodyPr>
          <a:lstStyle/>
          <a:p>
            <a:r>
              <a:rPr lang="en-US" dirty="0"/>
              <a:t>After the rinsing state is done. (2 Minutes = 120 clock cycles after scaling down)</a:t>
            </a:r>
          </a:p>
        </p:txBody>
      </p:sp>
    </p:spTree>
    <p:extLst>
      <p:ext uri="{BB962C8B-B14F-4D97-AF65-F5344CB8AC3E}">
        <p14:creationId xmlns:p14="http://schemas.microsoft.com/office/powerpoint/2010/main" val="3805295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Requirements </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538480" y="2387600"/>
            <a:ext cx="9347200" cy="2696782"/>
          </a:xfrm>
          <a:prstGeom prst="rect">
            <a:avLst/>
          </a:prstGeom>
          <a:noFill/>
        </p:spPr>
        <p:txBody>
          <a:bodyPr wrap="square">
            <a:spAutoFit/>
          </a:bodyPr>
          <a:lstStyle/>
          <a:p>
            <a:pPr marL="342900" indent="-342900">
              <a:buClr>
                <a:schemeClr val="accent2"/>
              </a:buClr>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The machine starts when a coin is deposited.</a:t>
            </a:r>
          </a:p>
          <a:p>
            <a:pPr marL="342900" indent="-342900">
              <a:buClr>
                <a:schemeClr val="accent2"/>
              </a:buClr>
              <a:buFont typeface="Arial" panose="020B0604020202020204" pitchFamily="34" charset="0"/>
              <a:buChar char="•"/>
            </a:pPr>
            <a:endParaRPr lang="en-US" sz="2400" dirty="0">
              <a:latin typeface="Lato" panose="020F0502020204030203" pitchFamily="34" charset="0"/>
              <a:ea typeface="Lato" panose="020F0502020204030203" pitchFamily="34" charset="0"/>
              <a:cs typeface="Lato" panose="020F0502020204030203" pitchFamily="34" charset="0"/>
            </a:endParaRPr>
          </a:p>
          <a:p>
            <a:pPr marL="342900" indent="-342900">
              <a:buClr>
                <a:schemeClr val="accent2"/>
              </a:buClr>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There is a double wash button. When it is pressed, a second wash and rinse to occur after completing the first rinse.</a:t>
            </a:r>
          </a:p>
          <a:p>
            <a:pPr marL="342900" indent="-342900">
              <a:buClr>
                <a:schemeClr val="accent2"/>
              </a:buClr>
              <a:buFont typeface="Arial" panose="020B0604020202020204" pitchFamily="34" charset="0"/>
              <a:buChar char="•"/>
            </a:pPr>
            <a:endParaRPr lang="en-US" sz="2400" dirty="0">
              <a:latin typeface="Lato" panose="020F0502020204030203" pitchFamily="34" charset="0"/>
              <a:ea typeface="Lato" panose="020F0502020204030203" pitchFamily="34" charset="0"/>
              <a:cs typeface="Lato" panose="020F0502020204030203" pitchFamily="34" charset="0"/>
            </a:endParaRPr>
          </a:p>
          <a:p>
            <a:pPr marL="342900" indent="-342900">
              <a:buClr>
                <a:schemeClr val="accent2"/>
              </a:buClr>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There is a pause button. When it is pressed, during the spin cycle, the machine stops spinning until the button is pressed again.</a:t>
            </a:r>
          </a:p>
        </p:txBody>
      </p:sp>
      <p:pic>
        <p:nvPicPr>
          <p:cNvPr id="4" name="Graphic 3" descr="Coins with solid fill">
            <a:extLst>
              <a:ext uri="{FF2B5EF4-FFF2-40B4-BE49-F238E27FC236}">
                <a16:creationId xmlns:a16="http://schemas.microsoft.com/office/drawing/2014/main" id="{B37F9B34-C7C6-AC17-3A8E-B341AAA5E3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63465" y="710318"/>
            <a:ext cx="914400" cy="914400"/>
          </a:xfrm>
          <a:prstGeom prst="rect">
            <a:avLst/>
          </a:prstGeom>
        </p:spPr>
      </p:pic>
      <p:pic>
        <p:nvPicPr>
          <p:cNvPr id="13" name="Picture 12">
            <a:extLst>
              <a:ext uri="{FF2B5EF4-FFF2-40B4-BE49-F238E27FC236}">
                <a16:creationId xmlns:a16="http://schemas.microsoft.com/office/drawing/2014/main" id="{B2F03EF3-DA9E-D797-40C3-B07AB9AF2B60}"/>
              </a:ext>
            </a:extLst>
          </p:cNvPr>
          <p:cNvPicPr>
            <a:picLocks noChangeAspect="1"/>
          </p:cNvPicPr>
          <p:nvPr/>
        </p:nvPicPr>
        <p:blipFill>
          <a:blip r:embed="rId4"/>
          <a:stretch>
            <a:fillRect/>
          </a:stretch>
        </p:blipFill>
        <p:spPr>
          <a:xfrm>
            <a:off x="10235589" y="753269"/>
            <a:ext cx="954735" cy="954735"/>
          </a:xfrm>
          <a:prstGeom prst="rect">
            <a:avLst/>
          </a:prstGeom>
        </p:spPr>
      </p:pic>
      <p:pic>
        <p:nvPicPr>
          <p:cNvPr id="15" name="Picture 14">
            <a:extLst>
              <a:ext uri="{FF2B5EF4-FFF2-40B4-BE49-F238E27FC236}">
                <a16:creationId xmlns:a16="http://schemas.microsoft.com/office/drawing/2014/main" id="{7A04BA78-4A96-0514-5D85-71029F284CE8}"/>
              </a:ext>
            </a:extLst>
          </p:cNvPr>
          <p:cNvPicPr>
            <a:picLocks noChangeAspect="1"/>
          </p:cNvPicPr>
          <p:nvPr/>
        </p:nvPicPr>
        <p:blipFill>
          <a:blip r:embed="rId5"/>
          <a:stretch>
            <a:fillRect/>
          </a:stretch>
        </p:blipFill>
        <p:spPr>
          <a:xfrm>
            <a:off x="7642478" y="753269"/>
            <a:ext cx="828498" cy="828498"/>
          </a:xfrm>
          <a:prstGeom prst="rect">
            <a:avLst/>
          </a:prstGeom>
        </p:spPr>
      </p:pic>
      <p:sp>
        <p:nvSpPr>
          <p:cNvPr id="10" name="Date Placeholder 6">
            <a:extLst>
              <a:ext uri="{FF2B5EF4-FFF2-40B4-BE49-F238E27FC236}">
                <a16:creationId xmlns:a16="http://schemas.microsoft.com/office/drawing/2014/main" id="{8102CA4E-019C-0768-6EA9-CB20EE3EFB98}"/>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4034110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50</a:t>
            </a:fld>
            <a:endParaRPr lang="en-US" dirty="0"/>
          </a:p>
        </p:txBody>
      </p:sp>
      <p:pic>
        <p:nvPicPr>
          <p:cNvPr id="3" name="Picture 2">
            <a:extLst>
              <a:ext uri="{FF2B5EF4-FFF2-40B4-BE49-F238E27FC236}">
                <a16:creationId xmlns:a16="http://schemas.microsoft.com/office/drawing/2014/main" id="{00CEB95F-A29C-F0D0-249A-F614203083E7}"/>
              </a:ext>
            </a:extLst>
          </p:cNvPr>
          <p:cNvPicPr>
            <a:picLocks noChangeAspect="1"/>
          </p:cNvPicPr>
          <p:nvPr/>
        </p:nvPicPr>
        <p:blipFill rotWithShape="1">
          <a:blip r:embed="rId2"/>
          <a:srcRect b="6194"/>
          <a:stretch/>
        </p:blipFill>
        <p:spPr>
          <a:xfrm>
            <a:off x="0" y="424800"/>
            <a:ext cx="12192000" cy="6433200"/>
          </a:xfrm>
          <a:prstGeom prst="rect">
            <a:avLst/>
          </a:prstGeom>
        </p:spPr>
      </p:pic>
      <p:sp>
        <p:nvSpPr>
          <p:cNvPr id="8" name="TextBox 7">
            <a:extLst>
              <a:ext uri="{FF2B5EF4-FFF2-40B4-BE49-F238E27FC236}">
                <a16:creationId xmlns:a16="http://schemas.microsoft.com/office/drawing/2014/main" id="{050FA70C-2B5D-E61A-4914-CFFCC1C0075B}"/>
              </a:ext>
            </a:extLst>
          </p:cNvPr>
          <p:cNvSpPr txBox="1"/>
          <p:nvPr/>
        </p:nvSpPr>
        <p:spPr>
          <a:xfrm>
            <a:off x="197224" y="107576"/>
            <a:ext cx="9529482" cy="369332"/>
          </a:xfrm>
          <a:prstGeom prst="rect">
            <a:avLst/>
          </a:prstGeom>
          <a:noFill/>
        </p:spPr>
        <p:txBody>
          <a:bodyPr wrap="square" rtlCol="0">
            <a:spAutoFit/>
          </a:bodyPr>
          <a:lstStyle/>
          <a:p>
            <a:r>
              <a:rPr lang="en-US" dirty="0"/>
              <a:t>After the spinning state is done. (1 Minute = 60 clock cycles after scaling down)</a:t>
            </a:r>
          </a:p>
        </p:txBody>
      </p:sp>
    </p:spTree>
    <p:extLst>
      <p:ext uri="{BB962C8B-B14F-4D97-AF65-F5344CB8AC3E}">
        <p14:creationId xmlns:p14="http://schemas.microsoft.com/office/powerpoint/2010/main" val="4092424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Initial Block (Test Case 2)</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51</a:t>
            </a:fld>
            <a:endParaRPr lang="en-US" dirty="0"/>
          </a:p>
        </p:txBody>
      </p:sp>
      <p:sp>
        <p:nvSpPr>
          <p:cNvPr id="6" name="TextBox 5">
            <a:extLst>
              <a:ext uri="{FF2B5EF4-FFF2-40B4-BE49-F238E27FC236}">
                <a16:creationId xmlns:a16="http://schemas.microsoft.com/office/drawing/2014/main" id="{D3F81314-7685-BA6C-0103-2B6A4C1C2F40}"/>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we are testing the design knowing that the double wash button is pressed. But, the timer pause button is not pressed. </a:t>
            </a:r>
            <a:r>
              <a:rPr lang="en-US" dirty="0">
                <a:solidFill>
                  <a:srgbClr val="000000"/>
                </a:solidFill>
                <a:latin typeface="Arial" panose="020B0604020202020204" pitchFamily="34" charset="0"/>
              </a:rPr>
              <a:t>(1 MHz)</a:t>
            </a:r>
            <a:endParaRPr lang="en-US" sz="1800" b="0" i="0" u="none" strike="noStrike" dirty="0">
              <a:solidFill>
                <a:srgbClr val="000000"/>
              </a:solidFill>
              <a:effectLst/>
              <a:latin typeface="Arial" panose="020B0604020202020204" pitchFamily="34" charset="0"/>
            </a:endParaRPr>
          </a:p>
        </p:txBody>
      </p:sp>
      <p:pic>
        <p:nvPicPr>
          <p:cNvPr id="5" name="Picture 4">
            <a:extLst>
              <a:ext uri="{FF2B5EF4-FFF2-40B4-BE49-F238E27FC236}">
                <a16:creationId xmlns:a16="http://schemas.microsoft.com/office/drawing/2014/main" id="{AA02CD79-A47B-4521-050B-5DA971760BD2}"/>
              </a:ext>
            </a:extLst>
          </p:cNvPr>
          <p:cNvPicPr>
            <a:picLocks noChangeAspect="1"/>
          </p:cNvPicPr>
          <p:nvPr/>
        </p:nvPicPr>
        <p:blipFill rotWithShape="1">
          <a:blip r:embed="rId2"/>
          <a:srcRect l="882" t="9543" r="45809" b="14510"/>
          <a:stretch/>
        </p:blipFill>
        <p:spPr>
          <a:xfrm>
            <a:off x="3439187" y="2294964"/>
            <a:ext cx="5313625" cy="4258236"/>
          </a:xfrm>
          <a:prstGeom prst="rect">
            <a:avLst/>
          </a:prstGeom>
        </p:spPr>
      </p:pic>
    </p:spTree>
    <p:extLst>
      <p:ext uri="{BB962C8B-B14F-4D97-AF65-F5344CB8AC3E}">
        <p14:creationId xmlns:p14="http://schemas.microsoft.com/office/powerpoint/2010/main" val="4205067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52</a:t>
            </a:fld>
            <a:endParaRPr lang="en-US" dirty="0"/>
          </a:p>
        </p:txBody>
      </p:sp>
      <p:sp>
        <p:nvSpPr>
          <p:cNvPr id="6" name="TextBox 5">
            <a:extLst>
              <a:ext uri="{FF2B5EF4-FFF2-40B4-BE49-F238E27FC236}">
                <a16:creationId xmlns:a16="http://schemas.microsoft.com/office/drawing/2014/main" id="{D6CE86AA-8716-69E4-9F5A-1F69C61DD6C0}"/>
              </a:ext>
            </a:extLst>
          </p:cNvPr>
          <p:cNvSpPr txBox="1"/>
          <p:nvPr/>
        </p:nvSpPr>
        <p:spPr>
          <a:xfrm>
            <a:off x="197224" y="107576"/>
            <a:ext cx="4894729" cy="369332"/>
          </a:xfrm>
          <a:prstGeom prst="rect">
            <a:avLst/>
          </a:prstGeom>
          <a:noFill/>
        </p:spPr>
        <p:txBody>
          <a:bodyPr wrap="square" rtlCol="0">
            <a:spAutoFit/>
          </a:bodyPr>
          <a:lstStyle/>
          <a:p>
            <a:r>
              <a:rPr lang="en-US" dirty="0"/>
              <a:t>At the beginning.</a:t>
            </a:r>
          </a:p>
        </p:txBody>
      </p:sp>
      <p:pic>
        <p:nvPicPr>
          <p:cNvPr id="5" name="Picture 4">
            <a:extLst>
              <a:ext uri="{FF2B5EF4-FFF2-40B4-BE49-F238E27FC236}">
                <a16:creationId xmlns:a16="http://schemas.microsoft.com/office/drawing/2014/main" id="{BD02FB52-BB73-489F-B2FA-79EC4F7BD33D}"/>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4244375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53</a:t>
            </a:fld>
            <a:endParaRPr lang="en-US" dirty="0"/>
          </a:p>
        </p:txBody>
      </p:sp>
      <p:sp>
        <p:nvSpPr>
          <p:cNvPr id="6" name="TextBox 5">
            <a:extLst>
              <a:ext uri="{FF2B5EF4-FFF2-40B4-BE49-F238E27FC236}">
                <a16:creationId xmlns:a16="http://schemas.microsoft.com/office/drawing/2014/main" id="{1581610A-A378-0290-2046-28514F94DF1E}"/>
              </a:ext>
            </a:extLst>
          </p:cNvPr>
          <p:cNvSpPr txBox="1"/>
          <p:nvPr/>
        </p:nvSpPr>
        <p:spPr>
          <a:xfrm>
            <a:off x="197224" y="107576"/>
            <a:ext cx="9135035" cy="369332"/>
          </a:xfrm>
          <a:prstGeom prst="rect">
            <a:avLst/>
          </a:prstGeom>
          <a:noFill/>
        </p:spPr>
        <p:txBody>
          <a:bodyPr wrap="square" rtlCol="0">
            <a:spAutoFit/>
          </a:bodyPr>
          <a:lstStyle/>
          <a:p>
            <a:r>
              <a:rPr lang="en-US" dirty="0"/>
              <a:t>After the filling state is done. (2 Minutes = 120 clock cycles after scaling down)</a:t>
            </a:r>
          </a:p>
        </p:txBody>
      </p:sp>
      <p:pic>
        <p:nvPicPr>
          <p:cNvPr id="5" name="Picture 4">
            <a:extLst>
              <a:ext uri="{FF2B5EF4-FFF2-40B4-BE49-F238E27FC236}">
                <a16:creationId xmlns:a16="http://schemas.microsoft.com/office/drawing/2014/main" id="{52C0318F-18A7-EB8A-D8B3-ACB7B91BA647}"/>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2540697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54</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9583270" cy="369332"/>
          </a:xfrm>
          <a:prstGeom prst="rect">
            <a:avLst/>
          </a:prstGeom>
          <a:noFill/>
        </p:spPr>
        <p:txBody>
          <a:bodyPr wrap="square" rtlCol="0">
            <a:spAutoFit/>
          </a:bodyPr>
          <a:lstStyle/>
          <a:p>
            <a:r>
              <a:rPr lang="en-US" dirty="0"/>
              <a:t>After the first washing state is done. (5 Minutes = 300 clock cycles after scaling down)</a:t>
            </a:r>
          </a:p>
        </p:txBody>
      </p:sp>
      <p:pic>
        <p:nvPicPr>
          <p:cNvPr id="3" name="Picture 2">
            <a:extLst>
              <a:ext uri="{FF2B5EF4-FFF2-40B4-BE49-F238E27FC236}">
                <a16:creationId xmlns:a16="http://schemas.microsoft.com/office/drawing/2014/main" id="{96A62D6A-5B6E-1633-1710-9ADAEDB53616}"/>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2093314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55</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9565341" cy="369332"/>
          </a:xfrm>
          <a:prstGeom prst="rect">
            <a:avLst/>
          </a:prstGeom>
          <a:noFill/>
        </p:spPr>
        <p:txBody>
          <a:bodyPr wrap="square" rtlCol="0">
            <a:spAutoFit/>
          </a:bodyPr>
          <a:lstStyle/>
          <a:p>
            <a:r>
              <a:rPr lang="en-US" dirty="0"/>
              <a:t>After the first rinsing state is done. (2 Minutes = 120 clock cycles after scaling down)</a:t>
            </a:r>
          </a:p>
        </p:txBody>
      </p:sp>
      <p:pic>
        <p:nvPicPr>
          <p:cNvPr id="5" name="Picture 4">
            <a:extLst>
              <a:ext uri="{FF2B5EF4-FFF2-40B4-BE49-F238E27FC236}">
                <a16:creationId xmlns:a16="http://schemas.microsoft.com/office/drawing/2014/main" id="{CE7B9A41-D427-BA74-ED98-644E265F95B7}"/>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112546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56</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3" y="107576"/>
            <a:ext cx="10605247" cy="369332"/>
          </a:xfrm>
          <a:prstGeom prst="rect">
            <a:avLst/>
          </a:prstGeom>
          <a:noFill/>
        </p:spPr>
        <p:txBody>
          <a:bodyPr wrap="square" rtlCol="0">
            <a:spAutoFit/>
          </a:bodyPr>
          <a:lstStyle/>
          <a:p>
            <a:r>
              <a:rPr lang="en-US" dirty="0"/>
              <a:t>After the second washing state is done. (5 Minutes = 300 clock cycles after scaling down)</a:t>
            </a:r>
          </a:p>
        </p:txBody>
      </p:sp>
      <p:pic>
        <p:nvPicPr>
          <p:cNvPr id="5" name="Picture 4">
            <a:extLst>
              <a:ext uri="{FF2B5EF4-FFF2-40B4-BE49-F238E27FC236}">
                <a16:creationId xmlns:a16="http://schemas.microsoft.com/office/drawing/2014/main" id="{9A1E3953-2FF5-B00F-FC77-A8AB1F3BDA5F}"/>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344153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57</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9520517" cy="369332"/>
          </a:xfrm>
          <a:prstGeom prst="rect">
            <a:avLst/>
          </a:prstGeom>
          <a:noFill/>
        </p:spPr>
        <p:txBody>
          <a:bodyPr wrap="square" rtlCol="0">
            <a:spAutoFit/>
          </a:bodyPr>
          <a:lstStyle/>
          <a:p>
            <a:r>
              <a:rPr lang="en-US" dirty="0"/>
              <a:t>After the second rinsing state is done. (2 Minutes = 120 clock cycles after scaling down)</a:t>
            </a:r>
          </a:p>
        </p:txBody>
      </p:sp>
      <p:pic>
        <p:nvPicPr>
          <p:cNvPr id="3" name="Picture 2">
            <a:extLst>
              <a:ext uri="{FF2B5EF4-FFF2-40B4-BE49-F238E27FC236}">
                <a16:creationId xmlns:a16="http://schemas.microsoft.com/office/drawing/2014/main" id="{90F19F2E-3B05-2D8F-389E-A95434A212E0}"/>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232900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58</a:t>
            </a:fld>
            <a:endParaRPr lang="en-US" dirty="0"/>
          </a:p>
        </p:txBody>
      </p:sp>
      <p:sp>
        <p:nvSpPr>
          <p:cNvPr id="4" name="TextBox 3">
            <a:extLst>
              <a:ext uri="{FF2B5EF4-FFF2-40B4-BE49-F238E27FC236}">
                <a16:creationId xmlns:a16="http://schemas.microsoft.com/office/drawing/2014/main" id="{3053456D-AEDD-860F-8DF9-15C9169DE907}"/>
              </a:ext>
            </a:extLst>
          </p:cNvPr>
          <p:cNvSpPr txBox="1"/>
          <p:nvPr/>
        </p:nvSpPr>
        <p:spPr>
          <a:xfrm>
            <a:off x="197224" y="107576"/>
            <a:ext cx="9601200" cy="369332"/>
          </a:xfrm>
          <a:prstGeom prst="rect">
            <a:avLst/>
          </a:prstGeom>
          <a:noFill/>
        </p:spPr>
        <p:txBody>
          <a:bodyPr wrap="square" rtlCol="0">
            <a:spAutoFit/>
          </a:bodyPr>
          <a:lstStyle/>
          <a:p>
            <a:r>
              <a:rPr lang="en-US" dirty="0"/>
              <a:t>After the spinning state is done. (1 Minute = 60 clock cycles after scaling down)</a:t>
            </a:r>
          </a:p>
        </p:txBody>
      </p:sp>
      <p:pic>
        <p:nvPicPr>
          <p:cNvPr id="3" name="Picture 2">
            <a:extLst>
              <a:ext uri="{FF2B5EF4-FFF2-40B4-BE49-F238E27FC236}">
                <a16:creationId xmlns:a16="http://schemas.microsoft.com/office/drawing/2014/main" id="{D8FE62FD-1B23-69BC-30FA-05729A91995C}"/>
              </a:ext>
            </a:extLst>
          </p:cNvPr>
          <p:cNvPicPr>
            <a:picLocks noChangeAspect="1"/>
          </p:cNvPicPr>
          <p:nvPr/>
        </p:nvPicPr>
        <p:blipFill rotWithShape="1">
          <a:blip r:embed="rId2"/>
          <a:srcRect b="6194"/>
          <a:stretch/>
        </p:blipFill>
        <p:spPr>
          <a:xfrm>
            <a:off x="0" y="476908"/>
            <a:ext cx="12192000" cy="6433200"/>
          </a:xfrm>
          <a:prstGeom prst="rect">
            <a:avLst/>
          </a:prstGeom>
        </p:spPr>
      </p:pic>
    </p:spTree>
    <p:extLst>
      <p:ext uri="{BB962C8B-B14F-4D97-AF65-F5344CB8AC3E}">
        <p14:creationId xmlns:p14="http://schemas.microsoft.com/office/powerpoint/2010/main" val="971857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Initial Block (Test Case 3)</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59</a:t>
            </a:fld>
            <a:endParaRPr lang="en-US" dirty="0"/>
          </a:p>
        </p:txBody>
      </p:sp>
      <p:sp>
        <p:nvSpPr>
          <p:cNvPr id="8" name="TextBox 7">
            <a:extLst>
              <a:ext uri="{FF2B5EF4-FFF2-40B4-BE49-F238E27FC236}">
                <a16:creationId xmlns:a16="http://schemas.microsoft.com/office/drawing/2014/main" id="{753C7D95-9CE6-8760-0EEB-F60B3467D6F4}"/>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we are testing the design knowing that the double wash and timer pause buttons are both pressed.</a:t>
            </a:r>
          </a:p>
          <a:p>
            <a:pPr rtl="0" fontAlgn="base">
              <a:spcBef>
                <a:spcPts val="0"/>
              </a:spcBef>
              <a:spcAft>
                <a:spcPts val="0"/>
              </a:spcAft>
            </a:pPr>
            <a:r>
              <a:rPr lang="en-US" dirty="0">
                <a:solidFill>
                  <a:srgbClr val="000000"/>
                </a:solidFill>
                <a:latin typeface="Arial" panose="020B0604020202020204" pitchFamily="34" charset="0"/>
              </a:rPr>
              <a:t>Next are the simulation results from </a:t>
            </a:r>
            <a:r>
              <a:rPr lang="en-US" dirty="0" err="1">
                <a:solidFill>
                  <a:srgbClr val="000000"/>
                </a:solidFill>
                <a:latin typeface="Arial" panose="020B0604020202020204" pitchFamily="34" charset="0"/>
              </a:rPr>
              <a:t>ModelSim</a:t>
            </a:r>
            <a:r>
              <a:rPr lang="en-US" dirty="0">
                <a:solidFill>
                  <a:srgbClr val="000000"/>
                </a:solidFill>
                <a:latin typeface="Arial" panose="020B0604020202020204" pitchFamily="34" charset="0"/>
              </a:rPr>
              <a:t> software. (1 MHz)</a:t>
            </a:r>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F7D77A92-8DC3-F24B-02BF-F8B4843E9D12}"/>
              </a:ext>
            </a:extLst>
          </p:cNvPr>
          <p:cNvPicPr>
            <a:picLocks noChangeAspect="1"/>
          </p:cNvPicPr>
          <p:nvPr/>
        </p:nvPicPr>
        <p:blipFill rotWithShape="1">
          <a:blip r:embed="rId2"/>
          <a:srcRect l="1324" t="12026" r="46029" b="9543"/>
          <a:stretch/>
        </p:blipFill>
        <p:spPr>
          <a:xfrm>
            <a:off x="3401225" y="2214281"/>
            <a:ext cx="5389550" cy="4516383"/>
          </a:xfrm>
          <a:prstGeom prst="rect">
            <a:avLst/>
          </a:prstGeom>
        </p:spPr>
      </p:pic>
    </p:spTree>
    <p:extLst>
      <p:ext uri="{BB962C8B-B14F-4D97-AF65-F5344CB8AC3E}">
        <p14:creationId xmlns:p14="http://schemas.microsoft.com/office/powerpoint/2010/main" val="416250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Requirements </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555243" y="2116828"/>
            <a:ext cx="11024502" cy="461665"/>
          </a:xfrm>
          <a:prstGeom prst="rect">
            <a:avLst/>
          </a:prstGeom>
          <a:noFill/>
        </p:spPr>
        <p:txBody>
          <a:bodyPr wrap="square">
            <a:spAutoFit/>
          </a:bodyPr>
          <a:lstStyle/>
          <a:p>
            <a:pPr algn="ctr">
              <a:buClr>
                <a:schemeClr val="accent2"/>
              </a:buClr>
            </a:pPr>
            <a:r>
              <a:rPr lang="en-US" sz="2400" dirty="0">
                <a:latin typeface="Lato" panose="020F0502020204030203" pitchFamily="34" charset="0"/>
                <a:ea typeface="Lato" panose="020F0502020204030203" pitchFamily="34" charset="0"/>
                <a:cs typeface="Lato" panose="020F0502020204030203" pitchFamily="34" charset="0"/>
              </a:rPr>
              <a:t>Each state of this machine takes a time period as stated below</a:t>
            </a:r>
          </a:p>
        </p:txBody>
      </p:sp>
      <p:grpSp>
        <p:nvGrpSpPr>
          <p:cNvPr id="4" name="Group 3">
            <a:extLst>
              <a:ext uri="{FF2B5EF4-FFF2-40B4-BE49-F238E27FC236}">
                <a16:creationId xmlns:a16="http://schemas.microsoft.com/office/drawing/2014/main" id="{9195E128-E259-F7AE-CEBE-A4FDD3D4EAA3}"/>
              </a:ext>
            </a:extLst>
          </p:cNvPr>
          <p:cNvGrpSpPr/>
          <p:nvPr/>
        </p:nvGrpSpPr>
        <p:grpSpPr>
          <a:xfrm>
            <a:off x="555243" y="2945320"/>
            <a:ext cx="2569580" cy="2569464"/>
            <a:chOff x="4502552" y="937548"/>
            <a:chExt cx="2569580" cy="2569464"/>
          </a:xfrm>
        </p:grpSpPr>
        <p:sp>
          <p:nvSpPr>
            <p:cNvPr id="3" name="Oval 2">
              <a:extLst>
                <a:ext uri="{FF2B5EF4-FFF2-40B4-BE49-F238E27FC236}">
                  <a16:creationId xmlns:a16="http://schemas.microsoft.com/office/drawing/2014/main" id="{49A6DA89-6F8C-6DCD-C940-7CC38456E583}"/>
                </a:ext>
              </a:extLst>
            </p:cNvPr>
            <p:cNvSpPr/>
            <p:nvPr/>
          </p:nvSpPr>
          <p:spPr>
            <a:xfrm>
              <a:off x="4502552" y="937548"/>
              <a:ext cx="2569580" cy="2569464"/>
            </a:xfrm>
            <a:prstGeom prst="ellipse">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6C6CFA1-DFB7-ACA5-1094-39F870770B28}"/>
                </a:ext>
              </a:extLst>
            </p:cNvPr>
            <p:cNvSpPr/>
            <p:nvPr/>
          </p:nvSpPr>
          <p:spPr>
            <a:xfrm>
              <a:off x="4552902" y="987840"/>
              <a:ext cx="2468880" cy="2468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2EB3A0C0-53BB-8FFA-DD51-7F34318774E6}"/>
              </a:ext>
            </a:extLst>
          </p:cNvPr>
          <p:cNvSpPr txBox="1"/>
          <p:nvPr/>
        </p:nvSpPr>
        <p:spPr>
          <a:xfrm>
            <a:off x="842028" y="3814553"/>
            <a:ext cx="1996009" cy="830997"/>
          </a:xfrm>
          <a:prstGeom prst="rect">
            <a:avLst/>
          </a:prstGeom>
          <a:noFill/>
        </p:spPr>
        <p:txBody>
          <a:bodyPr wrap="square">
            <a:spAutoFit/>
          </a:bodyPr>
          <a:lstStyle/>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Filling Water</a:t>
            </a:r>
          </a:p>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2 Minutes</a:t>
            </a:r>
          </a:p>
        </p:txBody>
      </p:sp>
      <p:grpSp>
        <p:nvGrpSpPr>
          <p:cNvPr id="15" name="Group 14">
            <a:extLst>
              <a:ext uri="{FF2B5EF4-FFF2-40B4-BE49-F238E27FC236}">
                <a16:creationId xmlns:a16="http://schemas.microsoft.com/office/drawing/2014/main" id="{B72E0DD3-7707-6D8B-D3C9-4708FF8C8618}"/>
              </a:ext>
            </a:extLst>
          </p:cNvPr>
          <p:cNvGrpSpPr/>
          <p:nvPr/>
        </p:nvGrpSpPr>
        <p:grpSpPr>
          <a:xfrm>
            <a:off x="3361258" y="2995612"/>
            <a:ext cx="2569580" cy="2569464"/>
            <a:chOff x="4502552" y="937548"/>
            <a:chExt cx="2569580" cy="2569464"/>
          </a:xfrm>
        </p:grpSpPr>
        <p:sp>
          <p:nvSpPr>
            <p:cNvPr id="16" name="Oval 15">
              <a:extLst>
                <a:ext uri="{FF2B5EF4-FFF2-40B4-BE49-F238E27FC236}">
                  <a16:creationId xmlns:a16="http://schemas.microsoft.com/office/drawing/2014/main" id="{F4FD4231-CC15-E9A8-FCAD-EF85D17AD0CB}"/>
                </a:ext>
              </a:extLst>
            </p:cNvPr>
            <p:cNvSpPr/>
            <p:nvPr/>
          </p:nvSpPr>
          <p:spPr>
            <a:xfrm>
              <a:off x="4502552" y="937548"/>
              <a:ext cx="2569580" cy="2569464"/>
            </a:xfrm>
            <a:prstGeom prst="ellipse">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F6CDA3-D3B0-967C-DC3E-BB4B3F8F15C9}"/>
                </a:ext>
              </a:extLst>
            </p:cNvPr>
            <p:cNvSpPr/>
            <p:nvPr/>
          </p:nvSpPr>
          <p:spPr>
            <a:xfrm>
              <a:off x="4552902" y="987840"/>
              <a:ext cx="2468880" cy="2468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76E0C29-9DFA-F7C3-9BD2-5F8109739FD2}"/>
              </a:ext>
            </a:extLst>
          </p:cNvPr>
          <p:cNvSpPr txBox="1"/>
          <p:nvPr/>
        </p:nvSpPr>
        <p:spPr>
          <a:xfrm>
            <a:off x="3648043" y="3864845"/>
            <a:ext cx="1996009" cy="830997"/>
          </a:xfrm>
          <a:prstGeom prst="rect">
            <a:avLst/>
          </a:prstGeom>
          <a:noFill/>
        </p:spPr>
        <p:txBody>
          <a:bodyPr wrap="square">
            <a:spAutoFit/>
          </a:bodyPr>
          <a:lstStyle/>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Washing</a:t>
            </a:r>
          </a:p>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5 Minutes</a:t>
            </a:r>
          </a:p>
        </p:txBody>
      </p:sp>
      <p:grpSp>
        <p:nvGrpSpPr>
          <p:cNvPr id="19" name="Group 18">
            <a:extLst>
              <a:ext uri="{FF2B5EF4-FFF2-40B4-BE49-F238E27FC236}">
                <a16:creationId xmlns:a16="http://schemas.microsoft.com/office/drawing/2014/main" id="{2B35ACEA-AE56-5FDA-12D5-FFAE5B85DADB}"/>
              </a:ext>
            </a:extLst>
          </p:cNvPr>
          <p:cNvGrpSpPr/>
          <p:nvPr/>
        </p:nvGrpSpPr>
        <p:grpSpPr>
          <a:xfrm>
            <a:off x="6167273" y="2995612"/>
            <a:ext cx="2569580" cy="2569464"/>
            <a:chOff x="4502552" y="937548"/>
            <a:chExt cx="2569580" cy="2569464"/>
          </a:xfrm>
        </p:grpSpPr>
        <p:sp>
          <p:nvSpPr>
            <p:cNvPr id="20" name="Oval 19">
              <a:extLst>
                <a:ext uri="{FF2B5EF4-FFF2-40B4-BE49-F238E27FC236}">
                  <a16:creationId xmlns:a16="http://schemas.microsoft.com/office/drawing/2014/main" id="{EF989A6D-D833-CCD1-C1EF-071BFB65D990}"/>
                </a:ext>
              </a:extLst>
            </p:cNvPr>
            <p:cNvSpPr/>
            <p:nvPr/>
          </p:nvSpPr>
          <p:spPr>
            <a:xfrm>
              <a:off x="4502552" y="937548"/>
              <a:ext cx="2569580" cy="2569464"/>
            </a:xfrm>
            <a:prstGeom prst="ellipse">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E95BB71-9DE8-44FC-9C0E-ED6A77B1210D}"/>
                </a:ext>
              </a:extLst>
            </p:cNvPr>
            <p:cNvSpPr/>
            <p:nvPr/>
          </p:nvSpPr>
          <p:spPr>
            <a:xfrm>
              <a:off x="4552902" y="987840"/>
              <a:ext cx="2468880" cy="2468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20515D76-AF13-5495-D836-F08FC5297A0C}"/>
              </a:ext>
            </a:extLst>
          </p:cNvPr>
          <p:cNvSpPr txBox="1"/>
          <p:nvPr/>
        </p:nvSpPr>
        <p:spPr>
          <a:xfrm>
            <a:off x="6454058" y="3864845"/>
            <a:ext cx="1996009" cy="830997"/>
          </a:xfrm>
          <a:prstGeom prst="rect">
            <a:avLst/>
          </a:prstGeom>
          <a:noFill/>
        </p:spPr>
        <p:txBody>
          <a:bodyPr wrap="square">
            <a:spAutoFit/>
          </a:bodyPr>
          <a:lstStyle/>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Rinsing</a:t>
            </a:r>
          </a:p>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2 Minutes</a:t>
            </a:r>
          </a:p>
        </p:txBody>
      </p:sp>
      <p:grpSp>
        <p:nvGrpSpPr>
          <p:cNvPr id="27" name="Group 26">
            <a:extLst>
              <a:ext uri="{FF2B5EF4-FFF2-40B4-BE49-F238E27FC236}">
                <a16:creationId xmlns:a16="http://schemas.microsoft.com/office/drawing/2014/main" id="{1BA6F174-5008-E16F-1E36-78F898AF11B3}"/>
              </a:ext>
            </a:extLst>
          </p:cNvPr>
          <p:cNvGrpSpPr/>
          <p:nvPr/>
        </p:nvGrpSpPr>
        <p:grpSpPr>
          <a:xfrm>
            <a:off x="8973288" y="3002375"/>
            <a:ext cx="2569580" cy="2569464"/>
            <a:chOff x="4502552" y="937548"/>
            <a:chExt cx="2569580" cy="2569464"/>
          </a:xfrm>
        </p:grpSpPr>
        <p:sp>
          <p:nvSpPr>
            <p:cNvPr id="28" name="Oval 27">
              <a:extLst>
                <a:ext uri="{FF2B5EF4-FFF2-40B4-BE49-F238E27FC236}">
                  <a16:creationId xmlns:a16="http://schemas.microsoft.com/office/drawing/2014/main" id="{22B44B9D-5431-7B72-65EE-FD9B6020263B}"/>
                </a:ext>
              </a:extLst>
            </p:cNvPr>
            <p:cNvSpPr/>
            <p:nvPr/>
          </p:nvSpPr>
          <p:spPr>
            <a:xfrm>
              <a:off x="4502552" y="937548"/>
              <a:ext cx="2569580" cy="2569464"/>
            </a:xfrm>
            <a:prstGeom prst="ellipse">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DFF129F-0199-E011-4DBA-56E89F8AE65B}"/>
                </a:ext>
              </a:extLst>
            </p:cNvPr>
            <p:cNvSpPr/>
            <p:nvPr/>
          </p:nvSpPr>
          <p:spPr>
            <a:xfrm>
              <a:off x="4552902" y="987840"/>
              <a:ext cx="2468880" cy="2468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F4DFA4DF-ABCF-0829-4467-958C995303CD}"/>
              </a:ext>
            </a:extLst>
          </p:cNvPr>
          <p:cNvSpPr txBox="1"/>
          <p:nvPr/>
        </p:nvSpPr>
        <p:spPr>
          <a:xfrm>
            <a:off x="9260073" y="3871608"/>
            <a:ext cx="1996009" cy="830997"/>
          </a:xfrm>
          <a:prstGeom prst="rect">
            <a:avLst/>
          </a:prstGeom>
          <a:noFill/>
        </p:spPr>
        <p:txBody>
          <a:bodyPr wrap="square">
            <a:spAutoFit/>
          </a:bodyPr>
          <a:lstStyle/>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Spinning</a:t>
            </a:r>
          </a:p>
          <a:p>
            <a:pPr algn="ctr">
              <a:buClr>
                <a:schemeClr val="accent2"/>
              </a:buCl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1 Minute</a:t>
            </a:r>
          </a:p>
        </p:txBody>
      </p:sp>
      <p:sp>
        <p:nvSpPr>
          <p:cNvPr id="23" name="Date Placeholder 6">
            <a:extLst>
              <a:ext uri="{FF2B5EF4-FFF2-40B4-BE49-F238E27FC236}">
                <a16:creationId xmlns:a16="http://schemas.microsoft.com/office/drawing/2014/main" id="{D232189F-75D5-18E1-5047-2666D76DCBF1}"/>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2395309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60</a:t>
            </a:fld>
            <a:endParaRPr lang="en-US" dirty="0"/>
          </a:p>
        </p:txBody>
      </p:sp>
      <p:sp>
        <p:nvSpPr>
          <p:cNvPr id="6" name="TextBox 5">
            <a:extLst>
              <a:ext uri="{FF2B5EF4-FFF2-40B4-BE49-F238E27FC236}">
                <a16:creationId xmlns:a16="http://schemas.microsoft.com/office/drawing/2014/main" id="{D6CE86AA-8716-69E4-9F5A-1F69C61DD6C0}"/>
              </a:ext>
            </a:extLst>
          </p:cNvPr>
          <p:cNvSpPr txBox="1"/>
          <p:nvPr/>
        </p:nvSpPr>
        <p:spPr>
          <a:xfrm>
            <a:off x="197224" y="107576"/>
            <a:ext cx="4894729" cy="369332"/>
          </a:xfrm>
          <a:prstGeom prst="rect">
            <a:avLst/>
          </a:prstGeom>
          <a:noFill/>
        </p:spPr>
        <p:txBody>
          <a:bodyPr wrap="square" rtlCol="0">
            <a:spAutoFit/>
          </a:bodyPr>
          <a:lstStyle/>
          <a:p>
            <a:r>
              <a:rPr lang="en-US" dirty="0"/>
              <a:t>At the beginning.</a:t>
            </a:r>
          </a:p>
        </p:txBody>
      </p:sp>
      <p:pic>
        <p:nvPicPr>
          <p:cNvPr id="3" name="Picture 2">
            <a:extLst>
              <a:ext uri="{FF2B5EF4-FFF2-40B4-BE49-F238E27FC236}">
                <a16:creationId xmlns:a16="http://schemas.microsoft.com/office/drawing/2014/main" id="{0F571F52-4A7F-EE46-8667-A9137B030BBC}"/>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119701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61</a:t>
            </a:fld>
            <a:endParaRPr lang="en-US" dirty="0"/>
          </a:p>
        </p:txBody>
      </p:sp>
      <p:sp>
        <p:nvSpPr>
          <p:cNvPr id="6" name="TextBox 5">
            <a:extLst>
              <a:ext uri="{FF2B5EF4-FFF2-40B4-BE49-F238E27FC236}">
                <a16:creationId xmlns:a16="http://schemas.microsoft.com/office/drawing/2014/main" id="{1581610A-A378-0290-2046-28514F94DF1E}"/>
              </a:ext>
            </a:extLst>
          </p:cNvPr>
          <p:cNvSpPr txBox="1"/>
          <p:nvPr/>
        </p:nvSpPr>
        <p:spPr>
          <a:xfrm>
            <a:off x="197224" y="107576"/>
            <a:ext cx="8819776" cy="369332"/>
          </a:xfrm>
          <a:prstGeom prst="rect">
            <a:avLst/>
          </a:prstGeom>
          <a:noFill/>
        </p:spPr>
        <p:txBody>
          <a:bodyPr wrap="square" rtlCol="0">
            <a:spAutoFit/>
          </a:bodyPr>
          <a:lstStyle/>
          <a:p>
            <a:r>
              <a:rPr lang="en-US" dirty="0"/>
              <a:t>After the filling state is done. (2 Minutes = 120 clock cycles after scaling down)</a:t>
            </a:r>
          </a:p>
        </p:txBody>
      </p:sp>
      <p:pic>
        <p:nvPicPr>
          <p:cNvPr id="3" name="Picture 2">
            <a:extLst>
              <a:ext uri="{FF2B5EF4-FFF2-40B4-BE49-F238E27FC236}">
                <a16:creationId xmlns:a16="http://schemas.microsoft.com/office/drawing/2014/main" id="{841E34EF-045E-EDBF-7716-0C6D7F8279B6}"/>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076296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62</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10067364" cy="369332"/>
          </a:xfrm>
          <a:prstGeom prst="rect">
            <a:avLst/>
          </a:prstGeom>
          <a:noFill/>
        </p:spPr>
        <p:txBody>
          <a:bodyPr wrap="square" rtlCol="0">
            <a:spAutoFit/>
          </a:bodyPr>
          <a:lstStyle/>
          <a:p>
            <a:r>
              <a:rPr lang="en-US" dirty="0"/>
              <a:t>After the first washing state is done. (5 Minutes = 300 clock cycles after scaling down)</a:t>
            </a:r>
          </a:p>
        </p:txBody>
      </p:sp>
      <p:pic>
        <p:nvPicPr>
          <p:cNvPr id="5" name="Picture 4">
            <a:extLst>
              <a:ext uri="{FF2B5EF4-FFF2-40B4-BE49-F238E27FC236}">
                <a16:creationId xmlns:a16="http://schemas.microsoft.com/office/drawing/2014/main" id="{5BAD5773-19FE-546A-AB78-CFC806969ACF}"/>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058775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63</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8740588" cy="369332"/>
          </a:xfrm>
          <a:prstGeom prst="rect">
            <a:avLst/>
          </a:prstGeom>
          <a:noFill/>
        </p:spPr>
        <p:txBody>
          <a:bodyPr wrap="square" rtlCol="0">
            <a:spAutoFit/>
          </a:bodyPr>
          <a:lstStyle/>
          <a:p>
            <a:r>
              <a:rPr lang="en-US" dirty="0"/>
              <a:t>After the first rinsing state is done. (2 Minutes = 120 clock cycles after scaling down)</a:t>
            </a:r>
          </a:p>
        </p:txBody>
      </p:sp>
      <p:pic>
        <p:nvPicPr>
          <p:cNvPr id="3" name="Picture 2">
            <a:extLst>
              <a:ext uri="{FF2B5EF4-FFF2-40B4-BE49-F238E27FC236}">
                <a16:creationId xmlns:a16="http://schemas.microsoft.com/office/drawing/2014/main" id="{3DF10C16-D1F6-B555-AE5A-4CA174A32F2A}"/>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366170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64</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11107270" cy="369332"/>
          </a:xfrm>
          <a:prstGeom prst="rect">
            <a:avLst/>
          </a:prstGeom>
          <a:noFill/>
        </p:spPr>
        <p:txBody>
          <a:bodyPr wrap="square" rtlCol="0">
            <a:spAutoFit/>
          </a:bodyPr>
          <a:lstStyle/>
          <a:p>
            <a:r>
              <a:rPr lang="en-US" dirty="0"/>
              <a:t>After the second washing state is done. (5 Minutes = 300 clock cycles after scaling down)</a:t>
            </a:r>
          </a:p>
        </p:txBody>
      </p:sp>
      <p:pic>
        <p:nvPicPr>
          <p:cNvPr id="3" name="Picture 2">
            <a:extLst>
              <a:ext uri="{FF2B5EF4-FFF2-40B4-BE49-F238E27FC236}">
                <a16:creationId xmlns:a16="http://schemas.microsoft.com/office/drawing/2014/main" id="{A5EE9398-2E15-FFAB-7713-874F2CC58F36}"/>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393926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65</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11788588" cy="323165"/>
          </a:xfrm>
          <a:prstGeom prst="rect">
            <a:avLst/>
          </a:prstGeom>
          <a:noFill/>
        </p:spPr>
        <p:txBody>
          <a:bodyPr wrap="square" rtlCol="0">
            <a:spAutoFit/>
          </a:bodyPr>
          <a:lstStyle/>
          <a:p>
            <a:r>
              <a:rPr lang="en-US" sz="1500" dirty="0"/>
              <a:t>After the second rinsing state is done. (2 Minutes = 120 clock cycles after scaling down), and the timer pause is pressed during spinning.</a:t>
            </a:r>
          </a:p>
        </p:txBody>
      </p:sp>
      <p:pic>
        <p:nvPicPr>
          <p:cNvPr id="5" name="Picture 4">
            <a:extLst>
              <a:ext uri="{FF2B5EF4-FFF2-40B4-BE49-F238E27FC236}">
                <a16:creationId xmlns:a16="http://schemas.microsoft.com/office/drawing/2014/main" id="{8B7D112B-9B03-EBCA-439B-2ACDB90F51E9}"/>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2179968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66</a:t>
            </a:fld>
            <a:endParaRPr lang="en-US" dirty="0"/>
          </a:p>
        </p:txBody>
      </p:sp>
      <p:sp>
        <p:nvSpPr>
          <p:cNvPr id="4" name="TextBox 3">
            <a:extLst>
              <a:ext uri="{FF2B5EF4-FFF2-40B4-BE49-F238E27FC236}">
                <a16:creationId xmlns:a16="http://schemas.microsoft.com/office/drawing/2014/main" id="{3053456D-AEDD-860F-8DF9-15C9169DE907}"/>
              </a:ext>
            </a:extLst>
          </p:cNvPr>
          <p:cNvSpPr txBox="1"/>
          <p:nvPr/>
        </p:nvSpPr>
        <p:spPr>
          <a:xfrm>
            <a:off x="197224" y="107576"/>
            <a:ext cx="9592235" cy="369332"/>
          </a:xfrm>
          <a:prstGeom prst="rect">
            <a:avLst/>
          </a:prstGeom>
          <a:noFill/>
        </p:spPr>
        <p:txBody>
          <a:bodyPr wrap="square" rtlCol="0">
            <a:spAutoFit/>
          </a:bodyPr>
          <a:lstStyle/>
          <a:p>
            <a:r>
              <a:rPr lang="en-US" dirty="0"/>
              <a:t>After the spinning state is done. (1 Minute = 60 clock cycles after scaling down)</a:t>
            </a:r>
          </a:p>
        </p:txBody>
      </p:sp>
      <p:pic>
        <p:nvPicPr>
          <p:cNvPr id="5" name="Picture 4">
            <a:extLst>
              <a:ext uri="{FF2B5EF4-FFF2-40B4-BE49-F238E27FC236}">
                <a16:creationId xmlns:a16="http://schemas.microsoft.com/office/drawing/2014/main" id="{74728E0A-84CB-A8DB-8725-564683115461}"/>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016056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Initial Block (Test Case 4)</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67</a:t>
            </a:fld>
            <a:endParaRPr lang="en-US" dirty="0"/>
          </a:p>
        </p:txBody>
      </p:sp>
      <p:sp>
        <p:nvSpPr>
          <p:cNvPr id="8" name="TextBox 7">
            <a:extLst>
              <a:ext uri="{FF2B5EF4-FFF2-40B4-BE49-F238E27FC236}">
                <a16:creationId xmlns:a16="http://schemas.microsoft.com/office/drawing/2014/main" id="{753C7D95-9CE6-8760-0EEB-F60B3467D6F4}"/>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we are testing the design knowing that the double wash and timer pause buttons are both pressed.</a:t>
            </a:r>
          </a:p>
          <a:p>
            <a:pPr rtl="0" fontAlgn="base">
              <a:spcBef>
                <a:spcPts val="0"/>
              </a:spcBef>
              <a:spcAft>
                <a:spcPts val="0"/>
              </a:spcAft>
            </a:pPr>
            <a:r>
              <a:rPr lang="en-US" dirty="0">
                <a:solidFill>
                  <a:srgbClr val="000000"/>
                </a:solidFill>
                <a:latin typeface="Arial" panose="020B0604020202020204" pitchFamily="34" charset="0"/>
              </a:rPr>
              <a:t>Next are the simulation results from </a:t>
            </a:r>
            <a:r>
              <a:rPr lang="en-US" dirty="0" err="1">
                <a:solidFill>
                  <a:srgbClr val="000000"/>
                </a:solidFill>
                <a:latin typeface="Arial" panose="020B0604020202020204" pitchFamily="34" charset="0"/>
              </a:rPr>
              <a:t>ModelSim</a:t>
            </a:r>
            <a:r>
              <a:rPr lang="en-US" dirty="0">
                <a:solidFill>
                  <a:srgbClr val="000000"/>
                </a:solidFill>
                <a:latin typeface="Arial" panose="020B0604020202020204" pitchFamily="34" charset="0"/>
              </a:rPr>
              <a:t> software. (2 MHz)</a:t>
            </a:r>
            <a:endParaRPr lang="en-US" sz="1800" b="0" i="0" u="none" strike="noStrike" dirty="0">
              <a:solidFill>
                <a:srgbClr val="000000"/>
              </a:solidFill>
              <a:effectLst/>
              <a:latin typeface="Arial" panose="020B0604020202020204" pitchFamily="34" charset="0"/>
            </a:endParaRPr>
          </a:p>
        </p:txBody>
      </p:sp>
      <p:pic>
        <p:nvPicPr>
          <p:cNvPr id="5" name="Picture 4">
            <a:extLst>
              <a:ext uri="{FF2B5EF4-FFF2-40B4-BE49-F238E27FC236}">
                <a16:creationId xmlns:a16="http://schemas.microsoft.com/office/drawing/2014/main" id="{3D603474-0BDF-E9AE-8965-D6CC3E2AA48D}"/>
              </a:ext>
            </a:extLst>
          </p:cNvPr>
          <p:cNvPicPr>
            <a:picLocks noChangeAspect="1"/>
          </p:cNvPicPr>
          <p:nvPr/>
        </p:nvPicPr>
        <p:blipFill rotWithShape="1">
          <a:blip r:embed="rId2"/>
          <a:srcRect l="1691" t="12419" r="46618" b="9281"/>
          <a:stretch/>
        </p:blipFill>
        <p:spPr>
          <a:xfrm>
            <a:off x="6096000" y="2376815"/>
            <a:ext cx="4274167" cy="3641859"/>
          </a:xfrm>
          <a:prstGeom prst="rect">
            <a:avLst/>
          </a:prstGeom>
        </p:spPr>
      </p:pic>
      <p:pic>
        <p:nvPicPr>
          <p:cNvPr id="10" name="Picture 9">
            <a:extLst>
              <a:ext uri="{FF2B5EF4-FFF2-40B4-BE49-F238E27FC236}">
                <a16:creationId xmlns:a16="http://schemas.microsoft.com/office/drawing/2014/main" id="{04796EAD-2C56-C150-CF2B-90236DE0561A}"/>
              </a:ext>
            </a:extLst>
          </p:cNvPr>
          <p:cNvPicPr>
            <a:picLocks noChangeAspect="1"/>
          </p:cNvPicPr>
          <p:nvPr/>
        </p:nvPicPr>
        <p:blipFill>
          <a:blip r:embed="rId3"/>
          <a:stretch>
            <a:fillRect/>
          </a:stretch>
        </p:blipFill>
        <p:spPr>
          <a:xfrm>
            <a:off x="267821" y="3702423"/>
            <a:ext cx="5185943" cy="1321990"/>
          </a:xfrm>
          <a:prstGeom prst="rect">
            <a:avLst/>
          </a:prstGeom>
        </p:spPr>
      </p:pic>
    </p:spTree>
    <p:extLst>
      <p:ext uri="{BB962C8B-B14F-4D97-AF65-F5344CB8AC3E}">
        <p14:creationId xmlns:p14="http://schemas.microsoft.com/office/powerpoint/2010/main" val="3151163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68</a:t>
            </a:fld>
            <a:endParaRPr lang="en-US" dirty="0"/>
          </a:p>
        </p:txBody>
      </p:sp>
      <p:sp>
        <p:nvSpPr>
          <p:cNvPr id="6" name="TextBox 5">
            <a:extLst>
              <a:ext uri="{FF2B5EF4-FFF2-40B4-BE49-F238E27FC236}">
                <a16:creationId xmlns:a16="http://schemas.microsoft.com/office/drawing/2014/main" id="{D6CE86AA-8716-69E4-9F5A-1F69C61DD6C0}"/>
              </a:ext>
            </a:extLst>
          </p:cNvPr>
          <p:cNvSpPr txBox="1"/>
          <p:nvPr/>
        </p:nvSpPr>
        <p:spPr>
          <a:xfrm>
            <a:off x="197224" y="107576"/>
            <a:ext cx="4894729" cy="369332"/>
          </a:xfrm>
          <a:prstGeom prst="rect">
            <a:avLst/>
          </a:prstGeom>
          <a:noFill/>
        </p:spPr>
        <p:txBody>
          <a:bodyPr wrap="square" rtlCol="0">
            <a:spAutoFit/>
          </a:bodyPr>
          <a:lstStyle/>
          <a:p>
            <a:r>
              <a:rPr lang="en-US" dirty="0"/>
              <a:t>At the beginning.</a:t>
            </a:r>
          </a:p>
        </p:txBody>
      </p:sp>
      <p:pic>
        <p:nvPicPr>
          <p:cNvPr id="4" name="Picture 3">
            <a:extLst>
              <a:ext uri="{FF2B5EF4-FFF2-40B4-BE49-F238E27FC236}">
                <a16:creationId xmlns:a16="http://schemas.microsoft.com/office/drawing/2014/main" id="{F0AD1946-D455-B836-EED3-CC0794A28142}"/>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30833932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69</a:t>
            </a:fld>
            <a:endParaRPr lang="en-US" dirty="0"/>
          </a:p>
        </p:txBody>
      </p:sp>
      <p:sp>
        <p:nvSpPr>
          <p:cNvPr id="6" name="TextBox 5">
            <a:extLst>
              <a:ext uri="{FF2B5EF4-FFF2-40B4-BE49-F238E27FC236}">
                <a16:creationId xmlns:a16="http://schemas.microsoft.com/office/drawing/2014/main" id="{1581610A-A378-0290-2046-28514F94DF1E}"/>
              </a:ext>
            </a:extLst>
          </p:cNvPr>
          <p:cNvSpPr txBox="1"/>
          <p:nvPr/>
        </p:nvSpPr>
        <p:spPr>
          <a:xfrm>
            <a:off x="197223" y="107576"/>
            <a:ext cx="9117105" cy="369332"/>
          </a:xfrm>
          <a:prstGeom prst="rect">
            <a:avLst/>
          </a:prstGeom>
          <a:noFill/>
        </p:spPr>
        <p:txBody>
          <a:bodyPr wrap="square" rtlCol="0">
            <a:spAutoFit/>
          </a:bodyPr>
          <a:lstStyle/>
          <a:p>
            <a:r>
              <a:rPr lang="en-US" dirty="0"/>
              <a:t>After the filling state is done. (2 Minutes = 240 clock cycles after scaling down)</a:t>
            </a:r>
          </a:p>
        </p:txBody>
      </p:sp>
      <p:pic>
        <p:nvPicPr>
          <p:cNvPr id="4" name="Picture 3">
            <a:extLst>
              <a:ext uri="{FF2B5EF4-FFF2-40B4-BE49-F238E27FC236}">
                <a16:creationId xmlns:a16="http://schemas.microsoft.com/office/drawing/2014/main" id="{9377E839-7439-5A6B-488C-FA1DDDFEADBE}"/>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157698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88686D7-B704-25EF-BD06-E4F07494EA99}"/>
              </a:ext>
            </a:extLst>
          </p:cNvPr>
          <p:cNvPicPr>
            <a:picLocks noGrp="1" noChangeAspect="1"/>
          </p:cNvPicPr>
          <p:nvPr>
            <p:ph type="pic" sz="quarter" idx="13"/>
          </p:nvPr>
        </p:nvPicPr>
        <p:blipFill>
          <a:blip r:embed="rId2"/>
          <a:srcRect l="5278" r="5278"/>
          <a:stretch/>
        </p:blipFill>
        <p:spPr>
          <a:xfrm>
            <a:off x="6057901" y="1"/>
            <a:ext cx="6134099" cy="6857999"/>
          </a:xfrm>
        </p:spPr>
      </p:pic>
      <p:sp>
        <p:nvSpPr>
          <p:cNvPr id="3" name="Subtitle 2">
            <a:extLst>
              <a:ext uri="{FF2B5EF4-FFF2-40B4-BE49-F238E27FC236}">
                <a16:creationId xmlns:a16="http://schemas.microsoft.com/office/drawing/2014/main" id="{855FC34B-AEBB-4162-8BC0-9234A2B83958}"/>
              </a:ext>
            </a:extLst>
          </p:cNvPr>
          <p:cNvSpPr>
            <a:spLocks noGrp="1"/>
          </p:cNvSpPr>
          <p:nvPr>
            <p:ph type="subTitle" idx="1"/>
          </p:nvPr>
        </p:nvSpPr>
        <p:spPr>
          <a:xfrm>
            <a:off x="0" y="4327140"/>
            <a:ext cx="11576868" cy="2530860"/>
          </a:xfrm>
        </p:spPr>
        <p:txBody>
          <a:bodyPr>
            <a:normAutofit/>
          </a:bodyPr>
          <a:lstStyle/>
          <a:p>
            <a:r>
              <a:rPr lang="en-US" sz="100" b="1" dirty="0">
                <a:latin typeface="Lato" panose="020F0502020204030203" pitchFamily="34" charset="0"/>
                <a:ea typeface="Lato" panose="020F0502020204030203" pitchFamily="34" charset="0"/>
                <a:cs typeface="Lato" panose="020F0502020204030203" pitchFamily="34" charset="0"/>
              </a:rPr>
              <a:t>.</a:t>
            </a:r>
          </a:p>
        </p:txBody>
      </p:sp>
      <p:sp>
        <p:nvSpPr>
          <p:cNvPr id="13" name="Title 1">
            <a:extLst>
              <a:ext uri="{FF2B5EF4-FFF2-40B4-BE49-F238E27FC236}">
                <a16:creationId xmlns:a16="http://schemas.microsoft.com/office/drawing/2014/main" id="{52C4274C-BFC1-33D2-4541-7D49B2B1161E}"/>
              </a:ext>
            </a:extLst>
          </p:cNvPr>
          <p:cNvSpPr txBox="1">
            <a:spLocks/>
          </p:cNvSpPr>
          <p:nvPr/>
        </p:nvSpPr>
        <p:spPr>
          <a:xfrm>
            <a:off x="1280160" y="3983839"/>
            <a:ext cx="6898639" cy="3217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2"/>
                </a:solidFill>
                <a:latin typeface="+mj-lt"/>
                <a:ea typeface="+mj-ea"/>
                <a:cs typeface="+mj-cs"/>
              </a:defRPr>
            </a:lvl1pPr>
          </a:lstStyle>
          <a:p>
            <a:r>
              <a:rPr lang="en-US" dirty="0">
                <a:latin typeface="Lato" panose="020F0502020204030203" pitchFamily="34" charset="0"/>
                <a:ea typeface="Lato" panose="020F0502020204030203" pitchFamily="34" charset="0"/>
                <a:cs typeface="Lato" panose="020F0502020204030203" pitchFamily="34" charset="0"/>
              </a:rPr>
              <a:t>Solution and Design flow</a:t>
            </a:r>
          </a:p>
        </p:txBody>
      </p:sp>
    </p:spTree>
    <p:extLst>
      <p:ext uri="{BB962C8B-B14F-4D97-AF65-F5344CB8AC3E}">
        <p14:creationId xmlns:p14="http://schemas.microsoft.com/office/powerpoint/2010/main" val="33726997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70</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10085294" cy="369332"/>
          </a:xfrm>
          <a:prstGeom prst="rect">
            <a:avLst/>
          </a:prstGeom>
          <a:noFill/>
        </p:spPr>
        <p:txBody>
          <a:bodyPr wrap="square" rtlCol="0">
            <a:spAutoFit/>
          </a:bodyPr>
          <a:lstStyle/>
          <a:p>
            <a:r>
              <a:rPr lang="en-US" dirty="0"/>
              <a:t>After the first washing state is done. (5 Minutes = 600 clock cycles after scaling down)</a:t>
            </a:r>
          </a:p>
        </p:txBody>
      </p:sp>
      <p:pic>
        <p:nvPicPr>
          <p:cNvPr id="3" name="Picture 2">
            <a:extLst>
              <a:ext uri="{FF2B5EF4-FFF2-40B4-BE49-F238E27FC236}">
                <a16:creationId xmlns:a16="http://schemas.microsoft.com/office/drawing/2014/main" id="{03EAFE1D-3E3A-26B1-A983-9D1B6817DA82}"/>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4124512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71</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9081247" cy="369332"/>
          </a:xfrm>
          <a:prstGeom prst="rect">
            <a:avLst/>
          </a:prstGeom>
          <a:noFill/>
        </p:spPr>
        <p:txBody>
          <a:bodyPr wrap="square" rtlCol="0">
            <a:spAutoFit/>
          </a:bodyPr>
          <a:lstStyle/>
          <a:p>
            <a:r>
              <a:rPr lang="en-US" dirty="0"/>
              <a:t>After the first rinsing state is done. (2 Minutes = 240 clock cycles after scaling down)</a:t>
            </a:r>
          </a:p>
        </p:txBody>
      </p:sp>
      <p:pic>
        <p:nvPicPr>
          <p:cNvPr id="5" name="Picture 4">
            <a:extLst>
              <a:ext uri="{FF2B5EF4-FFF2-40B4-BE49-F238E27FC236}">
                <a16:creationId xmlns:a16="http://schemas.microsoft.com/office/drawing/2014/main" id="{CA23E68C-4205-68C3-3082-90C2B32D0B86}"/>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2620529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72</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11994776" cy="369332"/>
          </a:xfrm>
          <a:prstGeom prst="rect">
            <a:avLst/>
          </a:prstGeom>
          <a:noFill/>
        </p:spPr>
        <p:txBody>
          <a:bodyPr wrap="square" rtlCol="0">
            <a:spAutoFit/>
          </a:bodyPr>
          <a:lstStyle/>
          <a:p>
            <a:r>
              <a:rPr lang="en-US" dirty="0"/>
              <a:t>After the second washing state is done. (5 Minutes = 600 clock cycles after scaling down)</a:t>
            </a:r>
          </a:p>
        </p:txBody>
      </p:sp>
      <p:pic>
        <p:nvPicPr>
          <p:cNvPr id="5" name="Picture 4">
            <a:extLst>
              <a:ext uri="{FF2B5EF4-FFF2-40B4-BE49-F238E27FC236}">
                <a16:creationId xmlns:a16="http://schemas.microsoft.com/office/drawing/2014/main" id="{ED060599-127B-CDEA-E28B-1F3DD13DD7E7}"/>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270181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73</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11788588" cy="369332"/>
          </a:xfrm>
          <a:prstGeom prst="rect">
            <a:avLst/>
          </a:prstGeom>
          <a:noFill/>
        </p:spPr>
        <p:txBody>
          <a:bodyPr wrap="square" rtlCol="0">
            <a:spAutoFit/>
          </a:bodyPr>
          <a:lstStyle/>
          <a:p>
            <a:r>
              <a:rPr lang="en-US" dirty="0"/>
              <a:t>After the second rinsing state is done. (2 Minutes = 240 clock cycles after scaling down)</a:t>
            </a:r>
          </a:p>
        </p:txBody>
      </p:sp>
      <p:pic>
        <p:nvPicPr>
          <p:cNvPr id="3" name="Picture 2">
            <a:extLst>
              <a:ext uri="{FF2B5EF4-FFF2-40B4-BE49-F238E27FC236}">
                <a16:creationId xmlns:a16="http://schemas.microsoft.com/office/drawing/2014/main" id="{AB91DC9B-072B-5C43-F8E6-3245B87D8167}"/>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32486930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74</a:t>
            </a:fld>
            <a:endParaRPr lang="en-US" dirty="0"/>
          </a:p>
        </p:txBody>
      </p:sp>
      <p:sp>
        <p:nvSpPr>
          <p:cNvPr id="4" name="TextBox 3">
            <a:extLst>
              <a:ext uri="{FF2B5EF4-FFF2-40B4-BE49-F238E27FC236}">
                <a16:creationId xmlns:a16="http://schemas.microsoft.com/office/drawing/2014/main" id="{3053456D-AEDD-860F-8DF9-15C9169DE907}"/>
              </a:ext>
            </a:extLst>
          </p:cNvPr>
          <p:cNvSpPr txBox="1"/>
          <p:nvPr/>
        </p:nvSpPr>
        <p:spPr>
          <a:xfrm>
            <a:off x="197224" y="107576"/>
            <a:ext cx="4894729" cy="369332"/>
          </a:xfrm>
          <a:prstGeom prst="rect">
            <a:avLst/>
          </a:prstGeom>
          <a:noFill/>
        </p:spPr>
        <p:txBody>
          <a:bodyPr wrap="square" rtlCol="0">
            <a:spAutoFit/>
          </a:bodyPr>
          <a:lstStyle/>
          <a:p>
            <a:r>
              <a:rPr lang="en-US" dirty="0"/>
              <a:t>Timer pause button is pressed during spinning.</a:t>
            </a:r>
          </a:p>
        </p:txBody>
      </p:sp>
      <p:pic>
        <p:nvPicPr>
          <p:cNvPr id="3" name="Picture 2">
            <a:extLst>
              <a:ext uri="{FF2B5EF4-FFF2-40B4-BE49-F238E27FC236}">
                <a16:creationId xmlns:a16="http://schemas.microsoft.com/office/drawing/2014/main" id="{960D1ADC-6D54-7BC7-4ED1-B4F4E76845D9}"/>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25272725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75</a:t>
            </a:fld>
            <a:endParaRPr lang="en-US" dirty="0"/>
          </a:p>
        </p:txBody>
      </p:sp>
      <p:pic>
        <p:nvPicPr>
          <p:cNvPr id="3" name="Picture 2">
            <a:extLst>
              <a:ext uri="{FF2B5EF4-FFF2-40B4-BE49-F238E27FC236}">
                <a16:creationId xmlns:a16="http://schemas.microsoft.com/office/drawing/2014/main" id="{E9726918-4ECA-8F9A-F1E8-4FB50360A580}"/>
              </a:ext>
            </a:extLst>
          </p:cNvPr>
          <p:cNvPicPr>
            <a:picLocks noChangeAspect="1"/>
          </p:cNvPicPr>
          <p:nvPr/>
        </p:nvPicPr>
        <p:blipFill rotWithShape="1">
          <a:blip r:embed="rId2"/>
          <a:srcRect b="6194"/>
          <a:stretch/>
        </p:blipFill>
        <p:spPr>
          <a:xfrm>
            <a:off x="0" y="424800"/>
            <a:ext cx="12192000" cy="6433200"/>
          </a:xfrm>
          <a:prstGeom prst="rect">
            <a:avLst/>
          </a:prstGeom>
        </p:spPr>
      </p:pic>
      <p:sp>
        <p:nvSpPr>
          <p:cNvPr id="6" name="TextBox 5">
            <a:extLst>
              <a:ext uri="{FF2B5EF4-FFF2-40B4-BE49-F238E27FC236}">
                <a16:creationId xmlns:a16="http://schemas.microsoft.com/office/drawing/2014/main" id="{DE7219A8-C2B8-3FF0-D29B-CD6FF4ABBC3F}"/>
              </a:ext>
            </a:extLst>
          </p:cNvPr>
          <p:cNvSpPr txBox="1"/>
          <p:nvPr/>
        </p:nvSpPr>
        <p:spPr>
          <a:xfrm>
            <a:off x="197224" y="107576"/>
            <a:ext cx="9475694" cy="369332"/>
          </a:xfrm>
          <a:prstGeom prst="rect">
            <a:avLst/>
          </a:prstGeom>
          <a:noFill/>
        </p:spPr>
        <p:txBody>
          <a:bodyPr wrap="square" rtlCol="0">
            <a:spAutoFit/>
          </a:bodyPr>
          <a:lstStyle/>
          <a:p>
            <a:r>
              <a:rPr lang="en-US" dirty="0"/>
              <a:t>After the spinning state is done (1 minute = 120 clock cycles after scaling down).</a:t>
            </a:r>
          </a:p>
        </p:txBody>
      </p:sp>
    </p:spTree>
    <p:extLst>
      <p:ext uri="{BB962C8B-B14F-4D97-AF65-F5344CB8AC3E}">
        <p14:creationId xmlns:p14="http://schemas.microsoft.com/office/powerpoint/2010/main" val="4278167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Initial Block (Test Case 5)</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76</a:t>
            </a:fld>
            <a:endParaRPr lang="en-US" dirty="0"/>
          </a:p>
        </p:txBody>
      </p:sp>
      <p:sp>
        <p:nvSpPr>
          <p:cNvPr id="8" name="TextBox 7">
            <a:extLst>
              <a:ext uri="{FF2B5EF4-FFF2-40B4-BE49-F238E27FC236}">
                <a16:creationId xmlns:a16="http://schemas.microsoft.com/office/drawing/2014/main" id="{753C7D95-9CE6-8760-0EEB-F60B3467D6F4}"/>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we are testing the design knowing that the double wash and timer pause buttons are both pressed.</a:t>
            </a:r>
          </a:p>
          <a:p>
            <a:pPr rtl="0" fontAlgn="base">
              <a:spcBef>
                <a:spcPts val="0"/>
              </a:spcBef>
              <a:spcAft>
                <a:spcPts val="0"/>
              </a:spcAft>
            </a:pPr>
            <a:r>
              <a:rPr lang="en-US" dirty="0">
                <a:solidFill>
                  <a:srgbClr val="000000"/>
                </a:solidFill>
                <a:latin typeface="Arial" panose="020B0604020202020204" pitchFamily="34" charset="0"/>
              </a:rPr>
              <a:t>Next are the simulation results from </a:t>
            </a:r>
            <a:r>
              <a:rPr lang="en-US" dirty="0" err="1">
                <a:solidFill>
                  <a:srgbClr val="000000"/>
                </a:solidFill>
                <a:latin typeface="Arial" panose="020B0604020202020204" pitchFamily="34" charset="0"/>
              </a:rPr>
              <a:t>ModelSim</a:t>
            </a:r>
            <a:r>
              <a:rPr lang="en-US" dirty="0">
                <a:solidFill>
                  <a:srgbClr val="000000"/>
                </a:solidFill>
                <a:latin typeface="Arial" panose="020B0604020202020204" pitchFamily="34" charset="0"/>
              </a:rPr>
              <a:t> software. (4 MHz)</a:t>
            </a:r>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F7813275-AC4B-4884-E976-E473AADE0D0B}"/>
              </a:ext>
            </a:extLst>
          </p:cNvPr>
          <p:cNvPicPr>
            <a:picLocks noChangeAspect="1"/>
          </p:cNvPicPr>
          <p:nvPr/>
        </p:nvPicPr>
        <p:blipFill>
          <a:blip r:embed="rId2"/>
          <a:stretch>
            <a:fillRect/>
          </a:stretch>
        </p:blipFill>
        <p:spPr>
          <a:xfrm>
            <a:off x="6096000" y="2591842"/>
            <a:ext cx="4228749" cy="3645173"/>
          </a:xfrm>
          <a:prstGeom prst="rect">
            <a:avLst/>
          </a:prstGeom>
        </p:spPr>
      </p:pic>
      <p:pic>
        <p:nvPicPr>
          <p:cNvPr id="11" name="Picture 10">
            <a:extLst>
              <a:ext uri="{FF2B5EF4-FFF2-40B4-BE49-F238E27FC236}">
                <a16:creationId xmlns:a16="http://schemas.microsoft.com/office/drawing/2014/main" id="{EEC31E8C-C715-ABE6-801D-44D1F4E84EE2}"/>
              </a:ext>
            </a:extLst>
          </p:cNvPr>
          <p:cNvPicPr>
            <a:picLocks noChangeAspect="1"/>
          </p:cNvPicPr>
          <p:nvPr/>
        </p:nvPicPr>
        <p:blipFill>
          <a:blip r:embed="rId3"/>
          <a:stretch>
            <a:fillRect/>
          </a:stretch>
        </p:blipFill>
        <p:spPr>
          <a:xfrm>
            <a:off x="541061" y="3451920"/>
            <a:ext cx="5203398" cy="1309297"/>
          </a:xfrm>
          <a:prstGeom prst="rect">
            <a:avLst/>
          </a:prstGeom>
        </p:spPr>
      </p:pic>
    </p:spTree>
    <p:extLst>
      <p:ext uri="{BB962C8B-B14F-4D97-AF65-F5344CB8AC3E}">
        <p14:creationId xmlns:p14="http://schemas.microsoft.com/office/powerpoint/2010/main" val="2441071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77</a:t>
            </a:fld>
            <a:endParaRPr lang="en-US" dirty="0"/>
          </a:p>
        </p:txBody>
      </p:sp>
      <p:sp>
        <p:nvSpPr>
          <p:cNvPr id="6" name="TextBox 5">
            <a:extLst>
              <a:ext uri="{FF2B5EF4-FFF2-40B4-BE49-F238E27FC236}">
                <a16:creationId xmlns:a16="http://schemas.microsoft.com/office/drawing/2014/main" id="{D6CE86AA-8716-69E4-9F5A-1F69C61DD6C0}"/>
              </a:ext>
            </a:extLst>
          </p:cNvPr>
          <p:cNvSpPr txBox="1"/>
          <p:nvPr/>
        </p:nvSpPr>
        <p:spPr>
          <a:xfrm>
            <a:off x="197224" y="107576"/>
            <a:ext cx="4894729" cy="369332"/>
          </a:xfrm>
          <a:prstGeom prst="rect">
            <a:avLst/>
          </a:prstGeom>
          <a:noFill/>
        </p:spPr>
        <p:txBody>
          <a:bodyPr wrap="square" rtlCol="0">
            <a:spAutoFit/>
          </a:bodyPr>
          <a:lstStyle/>
          <a:p>
            <a:r>
              <a:rPr lang="en-US" dirty="0"/>
              <a:t>At the beginning.</a:t>
            </a:r>
          </a:p>
        </p:txBody>
      </p:sp>
      <p:pic>
        <p:nvPicPr>
          <p:cNvPr id="3" name="Picture 2">
            <a:extLst>
              <a:ext uri="{FF2B5EF4-FFF2-40B4-BE49-F238E27FC236}">
                <a16:creationId xmlns:a16="http://schemas.microsoft.com/office/drawing/2014/main" id="{DDE8F9D5-CA58-8047-9F40-9E245292C35E}"/>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396767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78</a:t>
            </a:fld>
            <a:endParaRPr lang="en-US" dirty="0"/>
          </a:p>
        </p:txBody>
      </p:sp>
      <p:sp>
        <p:nvSpPr>
          <p:cNvPr id="6" name="TextBox 5">
            <a:extLst>
              <a:ext uri="{FF2B5EF4-FFF2-40B4-BE49-F238E27FC236}">
                <a16:creationId xmlns:a16="http://schemas.microsoft.com/office/drawing/2014/main" id="{1581610A-A378-0290-2046-28514F94DF1E}"/>
              </a:ext>
            </a:extLst>
          </p:cNvPr>
          <p:cNvSpPr txBox="1"/>
          <p:nvPr/>
        </p:nvSpPr>
        <p:spPr>
          <a:xfrm>
            <a:off x="197224" y="107576"/>
            <a:ext cx="9986682" cy="369332"/>
          </a:xfrm>
          <a:prstGeom prst="rect">
            <a:avLst/>
          </a:prstGeom>
          <a:noFill/>
        </p:spPr>
        <p:txBody>
          <a:bodyPr wrap="square" rtlCol="0">
            <a:spAutoFit/>
          </a:bodyPr>
          <a:lstStyle/>
          <a:p>
            <a:r>
              <a:rPr lang="en-US" dirty="0"/>
              <a:t>After the filling state is done. (2 Minutes = 480 clock cycles after scaling down)</a:t>
            </a:r>
          </a:p>
        </p:txBody>
      </p:sp>
      <p:pic>
        <p:nvPicPr>
          <p:cNvPr id="3" name="Picture 2">
            <a:extLst>
              <a:ext uri="{FF2B5EF4-FFF2-40B4-BE49-F238E27FC236}">
                <a16:creationId xmlns:a16="http://schemas.microsoft.com/office/drawing/2014/main" id="{8CA985BA-F533-9EEE-D0CB-4D5E7A0F59E0}"/>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2488975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79</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9771529" cy="369332"/>
          </a:xfrm>
          <a:prstGeom prst="rect">
            <a:avLst/>
          </a:prstGeom>
          <a:noFill/>
        </p:spPr>
        <p:txBody>
          <a:bodyPr wrap="square" rtlCol="0">
            <a:spAutoFit/>
          </a:bodyPr>
          <a:lstStyle/>
          <a:p>
            <a:r>
              <a:rPr lang="en-US" dirty="0"/>
              <a:t>After the first washing state is done. (5 Minutes = 1200 clock cycles after scaling down)</a:t>
            </a:r>
          </a:p>
        </p:txBody>
      </p:sp>
      <p:pic>
        <p:nvPicPr>
          <p:cNvPr id="5" name="Picture 4">
            <a:extLst>
              <a:ext uri="{FF2B5EF4-FFF2-40B4-BE49-F238E27FC236}">
                <a16:creationId xmlns:a16="http://schemas.microsoft.com/office/drawing/2014/main" id="{9D6FFE91-9081-69D3-90CB-9534F48EBFF1}"/>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342481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Solution and Design flow</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a:t>
            </a:fld>
            <a:endParaRPr lang="en-US" dirty="0"/>
          </a:p>
        </p:txBody>
      </p:sp>
      <p:sp>
        <p:nvSpPr>
          <p:cNvPr id="12" name="TextBox 11">
            <a:extLst>
              <a:ext uri="{FF2B5EF4-FFF2-40B4-BE49-F238E27FC236}">
                <a16:creationId xmlns:a16="http://schemas.microsoft.com/office/drawing/2014/main" id="{D08CD34D-7778-AB35-B417-1FEC62D5D339}"/>
              </a:ext>
            </a:extLst>
          </p:cNvPr>
          <p:cNvSpPr txBox="1"/>
          <p:nvPr/>
        </p:nvSpPr>
        <p:spPr>
          <a:xfrm>
            <a:off x="2125882" y="2351029"/>
            <a:ext cx="7940233" cy="830997"/>
          </a:xfrm>
          <a:prstGeom prst="rect">
            <a:avLst/>
          </a:prstGeom>
          <a:noFill/>
        </p:spPr>
        <p:txBody>
          <a:bodyPr wrap="square">
            <a:spAutoFit/>
          </a:bodyPr>
          <a:lstStyle/>
          <a:p>
            <a:pPr algn="ctr">
              <a:buClr>
                <a:schemeClr val="accent2"/>
              </a:buClr>
            </a:pPr>
            <a:r>
              <a:rPr lang="en-US" sz="2400" dirty="0">
                <a:latin typeface="Lato" panose="020F0502020204030203" pitchFamily="34" charset="0"/>
                <a:ea typeface="Lato" panose="020F0502020204030203" pitchFamily="34" charset="0"/>
                <a:cs typeface="Lato" panose="020F0502020204030203" pitchFamily="34" charset="0"/>
              </a:rPr>
              <a:t>The solution is to design a controller for the washing machine to operate as intended.</a:t>
            </a:r>
          </a:p>
        </p:txBody>
      </p:sp>
      <p:pic>
        <p:nvPicPr>
          <p:cNvPr id="4" name="Picture 3">
            <a:extLst>
              <a:ext uri="{FF2B5EF4-FFF2-40B4-BE49-F238E27FC236}">
                <a16:creationId xmlns:a16="http://schemas.microsoft.com/office/drawing/2014/main" id="{A5C9DD92-7AF0-9681-0B42-238848361293}"/>
              </a:ext>
            </a:extLst>
          </p:cNvPr>
          <p:cNvPicPr>
            <a:picLocks noChangeAspect="1"/>
          </p:cNvPicPr>
          <p:nvPr/>
        </p:nvPicPr>
        <p:blipFill>
          <a:blip r:embed="rId2"/>
          <a:stretch>
            <a:fillRect/>
          </a:stretch>
        </p:blipFill>
        <p:spPr>
          <a:xfrm>
            <a:off x="4966489" y="3664695"/>
            <a:ext cx="2259021" cy="2064774"/>
          </a:xfrm>
          <a:prstGeom prst="rect">
            <a:avLst/>
          </a:prstGeom>
        </p:spPr>
      </p:pic>
      <p:sp>
        <p:nvSpPr>
          <p:cNvPr id="8" name="Date Placeholder 6">
            <a:extLst>
              <a:ext uri="{FF2B5EF4-FFF2-40B4-BE49-F238E27FC236}">
                <a16:creationId xmlns:a16="http://schemas.microsoft.com/office/drawing/2014/main" id="{B148F466-8034-6FA2-E227-C088DC83F69C}"/>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35613771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80</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10228729" cy="369332"/>
          </a:xfrm>
          <a:prstGeom prst="rect">
            <a:avLst/>
          </a:prstGeom>
          <a:noFill/>
        </p:spPr>
        <p:txBody>
          <a:bodyPr wrap="square" rtlCol="0">
            <a:spAutoFit/>
          </a:bodyPr>
          <a:lstStyle/>
          <a:p>
            <a:r>
              <a:rPr lang="en-US" dirty="0"/>
              <a:t>After the first rinsing state is done. (2 Minutes = 480 clock cycles after scaling down)</a:t>
            </a:r>
          </a:p>
        </p:txBody>
      </p:sp>
      <p:pic>
        <p:nvPicPr>
          <p:cNvPr id="3" name="Picture 2">
            <a:extLst>
              <a:ext uri="{FF2B5EF4-FFF2-40B4-BE49-F238E27FC236}">
                <a16:creationId xmlns:a16="http://schemas.microsoft.com/office/drawing/2014/main" id="{1F6B59A1-54C1-C36E-DF62-CB8A07669948}"/>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35503803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81</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3" y="107576"/>
            <a:ext cx="10865223" cy="369332"/>
          </a:xfrm>
          <a:prstGeom prst="rect">
            <a:avLst/>
          </a:prstGeom>
          <a:noFill/>
        </p:spPr>
        <p:txBody>
          <a:bodyPr wrap="square" rtlCol="0">
            <a:spAutoFit/>
          </a:bodyPr>
          <a:lstStyle/>
          <a:p>
            <a:r>
              <a:rPr lang="en-US" dirty="0"/>
              <a:t>After the second washing state is done. (5 Minutes = 1200 clock cycles after scaling down)</a:t>
            </a:r>
          </a:p>
        </p:txBody>
      </p:sp>
      <p:pic>
        <p:nvPicPr>
          <p:cNvPr id="3" name="Picture 2">
            <a:extLst>
              <a:ext uri="{FF2B5EF4-FFF2-40B4-BE49-F238E27FC236}">
                <a16:creationId xmlns:a16="http://schemas.microsoft.com/office/drawing/2014/main" id="{DE82D361-E085-8F44-FA8E-9623B5DF92C3}"/>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731979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82</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11788588" cy="369332"/>
          </a:xfrm>
          <a:prstGeom prst="rect">
            <a:avLst/>
          </a:prstGeom>
          <a:noFill/>
        </p:spPr>
        <p:txBody>
          <a:bodyPr wrap="square" rtlCol="0">
            <a:spAutoFit/>
          </a:bodyPr>
          <a:lstStyle/>
          <a:p>
            <a:r>
              <a:rPr lang="en-US" dirty="0"/>
              <a:t>After the second rinsing state is done. (2 Minutes = 480 clock cycles after scaling down)</a:t>
            </a:r>
          </a:p>
        </p:txBody>
      </p:sp>
      <p:pic>
        <p:nvPicPr>
          <p:cNvPr id="5" name="Picture 4">
            <a:extLst>
              <a:ext uri="{FF2B5EF4-FFF2-40B4-BE49-F238E27FC236}">
                <a16:creationId xmlns:a16="http://schemas.microsoft.com/office/drawing/2014/main" id="{5A638ECC-49BA-AAA7-32E3-9D9E3829DB2E}"/>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5655114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83</a:t>
            </a:fld>
            <a:endParaRPr lang="en-US" dirty="0"/>
          </a:p>
        </p:txBody>
      </p:sp>
      <p:sp>
        <p:nvSpPr>
          <p:cNvPr id="4" name="TextBox 3">
            <a:extLst>
              <a:ext uri="{FF2B5EF4-FFF2-40B4-BE49-F238E27FC236}">
                <a16:creationId xmlns:a16="http://schemas.microsoft.com/office/drawing/2014/main" id="{3053456D-AEDD-860F-8DF9-15C9169DE907}"/>
              </a:ext>
            </a:extLst>
          </p:cNvPr>
          <p:cNvSpPr txBox="1"/>
          <p:nvPr/>
        </p:nvSpPr>
        <p:spPr>
          <a:xfrm>
            <a:off x="197224" y="107576"/>
            <a:ext cx="4894729" cy="369332"/>
          </a:xfrm>
          <a:prstGeom prst="rect">
            <a:avLst/>
          </a:prstGeom>
          <a:noFill/>
        </p:spPr>
        <p:txBody>
          <a:bodyPr wrap="square" rtlCol="0">
            <a:spAutoFit/>
          </a:bodyPr>
          <a:lstStyle/>
          <a:p>
            <a:r>
              <a:rPr lang="en-US" dirty="0"/>
              <a:t>Timer pause button is pressed during spinning.</a:t>
            </a:r>
          </a:p>
        </p:txBody>
      </p:sp>
      <p:pic>
        <p:nvPicPr>
          <p:cNvPr id="5" name="Picture 4">
            <a:extLst>
              <a:ext uri="{FF2B5EF4-FFF2-40B4-BE49-F238E27FC236}">
                <a16:creationId xmlns:a16="http://schemas.microsoft.com/office/drawing/2014/main" id="{8AE242EE-7B73-06B3-B96F-1041F73C57CC}"/>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23071564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84</a:t>
            </a:fld>
            <a:endParaRPr lang="en-US" dirty="0"/>
          </a:p>
        </p:txBody>
      </p:sp>
      <p:sp>
        <p:nvSpPr>
          <p:cNvPr id="6" name="TextBox 5">
            <a:extLst>
              <a:ext uri="{FF2B5EF4-FFF2-40B4-BE49-F238E27FC236}">
                <a16:creationId xmlns:a16="http://schemas.microsoft.com/office/drawing/2014/main" id="{DE7219A8-C2B8-3FF0-D29B-CD6FF4ABBC3F}"/>
              </a:ext>
            </a:extLst>
          </p:cNvPr>
          <p:cNvSpPr txBox="1"/>
          <p:nvPr/>
        </p:nvSpPr>
        <p:spPr>
          <a:xfrm>
            <a:off x="197224" y="107576"/>
            <a:ext cx="8819776" cy="369332"/>
          </a:xfrm>
          <a:prstGeom prst="rect">
            <a:avLst/>
          </a:prstGeom>
          <a:noFill/>
        </p:spPr>
        <p:txBody>
          <a:bodyPr wrap="square" rtlCol="0">
            <a:spAutoFit/>
          </a:bodyPr>
          <a:lstStyle/>
          <a:p>
            <a:r>
              <a:rPr lang="en-US" dirty="0"/>
              <a:t>After the spinning state is done (1 minute = 240 clock cycles after scaling down).</a:t>
            </a:r>
          </a:p>
        </p:txBody>
      </p:sp>
      <p:pic>
        <p:nvPicPr>
          <p:cNvPr id="4" name="Picture 3">
            <a:extLst>
              <a:ext uri="{FF2B5EF4-FFF2-40B4-BE49-F238E27FC236}">
                <a16:creationId xmlns:a16="http://schemas.microsoft.com/office/drawing/2014/main" id="{45AF5703-5C56-57CE-24F6-AA5E1876938B}"/>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041101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Initial Block (Test Case 6)</a:t>
            </a:r>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85</a:t>
            </a:fld>
            <a:endParaRPr lang="en-US" dirty="0"/>
          </a:p>
        </p:txBody>
      </p:sp>
      <p:sp>
        <p:nvSpPr>
          <p:cNvPr id="8" name="TextBox 7">
            <a:extLst>
              <a:ext uri="{FF2B5EF4-FFF2-40B4-BE49-F238E27FC236}">
                <a16:creationId xmlns:a16="http://schemas.microsoft.com/office/drawing/2014/main" id="{753C7D95-9CE6-8760-0EEB-F60B3467D6F4}"/>
              </a:ext>
            </a:extLst>
          </p:cNvPr>
          <p:cNvSpPr txBox="1"/>
          <p:nvPr/>
        </p:nvSpPr>
        <p:spPr>
          <a:xfrm>
            <a:off x="800850" y="1450453"/>
            <a:ext cx="10801870" cy="646331"/>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Arial" panose="020B0604020202020204" pitchFamily="34" charset="0"/>
              </a:rPr>
              <a:t>Here, we are testing the design knowing that the double wash and timer pause buttons are both pressed.</a:t>
            </a:r>
          </a:p>
          <a:p>
            <a:pPr rtl="0" fontAlgn="base">
              <a:spcBef>
                <a:spcPts val="0"/>
              </a:spcBef>
              <a:spcAft>
                <a:spcPts val="0"/>
              </a:spcAft>
            </a:pPr>
            <a:r>
              <a:rPr lang="en-US" dirty="0">
                <a:solidFill>
                  <a:srgbClr val="000000"/>
                </a:solidFill>
                <a:latin typeface="Arial" panose="020B0604020202020204" pitchFamily="34" charset="0"/>
              </a:rPr>
              <a:t>Next are the simulation results from </a:t>
            </a:r>
            <a:r>
              <a:rPr lang="en-US" dirty="0" err="1">
                <a:solidFill>
                  <a:srgbClr val="000000"/>
                </a:solidFill>
                <a:latin typeface="Arial" panose="020B0604020202020204" pitchFamily="34" charset="0"/>
              </a:rPr>
              <a:t>ModelSim</a:t>
            </a:r>
            <a:r>
              <a:rPr lang="en-US" dirty="0">
                <a:solidFill>
                  <a:srgbClr val="000000"/>
                </a:solidFill>
                <a:latin typeface="Arial" panose="020B0604020202020204" pitchFamily="34" charset="0"/>
              </a:rPr>
              <a:t> software. (8 MHz)</a:t>
            </a:r>
            <a:endParaRPr lang="en-US" sz="1800" b="0" i="0" u="none" strike="noStrike" dirty="0">
              <a:solidFill>
                <a:srgbClr val="000000"/>
              </a:solidFill>
              <a:effectLst/>
              <a:latin typeface="Arial" panose="020B0604020202020204" pitchFamily="34" charset="0"/>
            </a:endParaRPr>
          </a:p>
        </p:txBody>
      </p:sp>
      <p:pic>
        <p:nvPicPr>
          <p:cNvPr id="5" name="Picture 4">
            <a:extLst>
              <a:ext uri="{FF2B5EF4-FFF2-40B4-BE49-F238E27FC236}">
                <a16:creationId xmlns:a16="http://schemas.microsoft.com/office/drawing/2014/main" id="{6A1FB3B1-14D1-8191-CE8B-FAC543EF0D61}"/>
              </a:ext>
            </a:extLst>
          </p:cNvPr>
          <p:cNvPicPr>
            <a:picLocks noChangeAspect="1"/>
          </p:cNvPicPr>
          <p:nvPr/>
        </p:nvPicPr>
        <p:blipFill>
          <a:blip r:embed="rId2"/>
          <a:stretch>
            <a:fillRect/>
          </a:stretch>
        </p:blipFill>
        <p:spPr>
          <a:xfrm>
            <a:off x="390906" y="3231449"/>
            <a:ext cx="5238930" cy="1341886"/>
          </a:xfrm>
          <a:prstGeom prst="rect">
            <a:avLst/>
          </a:prstGeom>
        </p:spPr>
      </p:pic>
      <p:pic>
        <p:nvPicPr>
          <p:cNvPr id="10" name="Picture 9">
            <a:extLst>
              <a:ext uri="{FF2B5EF4-FFF2-40B4-BE49-F238E27FC236}">
                <a16:creationId xmlns:a16="http://schemas.microsoft.com/office/drawing/2014/main" id="{7F3214DF-393C-C63E-A270-413CCB2954B9}"/>
              </a:ext>
            </a:extLst>
          </p:cNvPr>
          <p:cNvPicPr>
            <a:picLocks noChangeAspect="1"/>
          </p:cNvPicPr>
          <p:nvPr/>
        </p:nvPicPr>
        <p:blipFill>
          <a:blip r:embed="rId3"/>
          <a:stretch>
            <a:fillRect/>
          </a:stretch>
        </p:blipFill>
        <p:spPr>
          <a:xfrm>
            <a:off x="6443285" y="2336290"/>
            <a:ext cx="4384008" cy="3773747"/>
          </a:xfrm>
          <a:prstGeom prst="rect">
            <a:avLst/>
          </a:prstGeom>
        </p:spPr>
      </p:pic>
    </p:spTree>
    <p:extLst>
      <p:ext uri="{BB962C8B-B14F-4D97-AF65-F5344CB8AC3E}">
        <p14:creationId xmlns:p14="http://schemas.microsoft.com/office/powerpoint/2010/main" val="23624995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86</a:t>
            </a:fld>
            <a:endParaRPr lang="en-US" dirty="0"/>
          </a:p>
        </p:txBody>
      </p:sp>
      <p:sp>
        <p:nvSpPr>
          <p:cNvPr id="6" name="TextBox 5">
            <a:extLst>
              <a:ext uri="{FF2B5EF4-FFF2-40B4-BE49-F238E27FC236}">
                <a16:creationId xmlns:a16="http://schemas.microsoft.com/office/drawing/2014/main" id="{D6CE86AA-8716-69E4-9F5A-1F69C61DD6C0}"/>
              </a:ext>
            </a:extLst>
          </p:cNvPr>
          <p:cNvSpPr txBox="1"/>
          <p:nvPr/>
        </p:nvSpPr>
        <p:spPr>
          <a:xfrm>
            <a:off x="197224" y="107576"/>
            <a:ext cx="4894729" cy="369332"/>
          </a:xfrm>
          <a:prstGeom prst="rect">
            <a:avLst/>
          </a:prstGeom>
          <a:noFill/>
        </p:spPr>
        <p:txBody>
          <a:bodyPr wrap="square" rtlCol="0">
            <a:spAutoFit/>
          </a:bodyPr>
          <a:lstStyle/>
          <a:p>
            <a:r>
              <a:rPr lang="en-US" dirty="0"/>
              <a:t>At the beginning.</a:t>
            </a:r>
          </a:p>
        </p:txBody>
      </p:sp>
      <p:pic>
        <p:nvPicPr>
          <p:cNvPr id="4" name="Picture 3">
            <a:extLst>
              <a:ext uri="{FF2B5EF4-FFF2-40B4-BE49-F238E27FC236}">
                <a16:creationId xmlns:a16="http://schemas.microsoft.com/office/drawing/2014/main" id="{B70A2B79-5371-06A1-3D71-D8F6E4225926}"/>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11730998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87</a:t>
            </a:fld>
            <a:endParaRPr lang="en-US" dirty="0"/>
          </a:p>
        </p:txBody>
      </p:sp>
      <p:sp>
        <p:nvSpPr>
          <p:cNvPr id="6" name="TextBox 5">
            <a:extLst>
              <a:ext uri="{FF2B5EF4-FFF2-40B4-BE49-F238E27FC236}">
                <a16:creationId xmlns:a16="http://schemas.microsoft.com/office/drawing/2014/main" id="{1581610A-A378-0290-2046-28514F94DF1E}"/>
              </a:ext>
            </a:extLst>
          </p:cNvPr>
          <p:cNvSpPr txBox="1"/>
          <p:nvPr/>
        </p:nvSpPr>
        <p:spPr>
          <a:xfrm>
            <a:off x="197223" y="107576"/>
            <a:ext cx="9045389" cy="369332"/>
          </a:xfrm>
          <a:prstGeom prst="rect">
            <a:avLst/>
          </a:prstGeom>
          <a:noFill/>
        </p:spPr>
        <p:txBody>
          <a:bodyPr wrap="square" rtlCol="0">
            <a:spAutoFit/>
          </a:bodyPr>
          <a:lstStyle/>
          <a:p>
            <a:r>
              <a:rPr lang="en-US" dirty="0"/>
              <a:t>After the filling state is done. (2 Minutes = 960 clock cycles after scaling down)</a:t>
            </a:r>
          </a:p>
        </p:txBody>
      </p:sp>
      <p:pic>
        <p:nvPicPr>
          <p:cNvPr id="4" name="Picture 3">
            <a:extLst>
              <a:ext uri="{FF2B5EF4-FFF2-40B4-BE49-F238E27FC236}">
                <a16:creationId xmlns:a16="http://schemas.microsoft.com/office/drawing/2014/main" id="{426C527E-AB16-9DBE-F2D3-25AAFA62A990}"/>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42379499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88</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9574305" cy="369332"/>
          </a:xfrm>
          <a:prstGeom prst="rect">
            <a:avLst/>
          </a:prstGeom>
          <a:noFill/>
        </p:spPr>
        <p:txBody>
          <a:bodyPr wrap="square" rtlCol="0">
            <a:spAutoFit/>
          </a:bodyPr>
          <a:lstStyle/>
          <a:p>
            <a:r>
              <a:rPr lang="en-US" dirty="0"/>
              <a:t>After the first washing state is done. (5 Minutes = 2400 clock cycles after scaling down)</a:t>
            </a:r>
          </a:p>
        </p:txBody>
      </p:sp>
      <p:pic>
        <p:nvPicPr>
          <p:cNvPr id="3" name="Picture 2">
            <a:extLst>
              <a:ext uri="{FF2B5EF4-FFF2-40B4-BE49-F238E27FC236}">
                <a16:creationId xmlns:a16="http://schemas.microsoft.com/office/drawing/2014/main" id="{A7792EB8-AF07-135A-EF9D-058419BC6B70}"/>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42621546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89</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9350188" cy="369332"/>
          </a:xfrm>
          <a:prstGeom prst="rect">
            <a:avLst/>
          </a:prstGeom>
          <a:noFill/>
        </p:spPr>
        <p:txBody>
          <a:bodyPr wrap="square" rtlCol="0">
            <a:spAutoFit/>
          </a:bodyPr>
          <a:lstStyle/>
          <a:p>
            <a:r>
              <a:rPr lang="en-US" dirty="0"/>
              <a:t>After the first rinsing state is done. (2 Minutes = 960 clock cycles after scaling down)</a:t>
            </a:r>
          </a:p>
        </p:txBody>
      </p:sp>
      <p:pic>
        <p:nvPicPr>
          <p:cNvPr id="5" name="Picture 4">
            <a:extLst>
              <a:ext uri="{FF2B5EF4-FFF2-40B4-BE49-F238E27FC236}">
                <a16:creationId xmlns:a16="http://schemas.microsoft.com/office/drawing/2014/main" id="{FFCA5F0C-11F3-FF36-063C-03EC3AABFB57}"/>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344255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Solution and Design flow</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9</a:t>
            </a:fld>
            <a:endParaRPr lang="en-US" dirty="0"/>
          </a:p>
        </p:txBody>
      </p:sp>
      <p:sp>
        <p:nvSpPr>
          <p:cNvPr id="3" name="Rectangle 2">
            <a:extLst>
              <a:ext uri="{FF2B5EF4-FFF2-40B4-BE49-F238E27FC236}">
                <a16:creationId xmlns:a16="http://schemas.microsoft.com/office/drawing/2014/main" id="{BC5DD45D-D632-BDB5-DD8A-8F396A3E1773}"/>
              </a:ext>
            </a:extLst>
          </p:cNvPr>
          <p:cNvSpPr/>
          <p:nvPr/>
        </p:nvSpPr>
        <p:spPr>
          <a:xfrm>
            <a:off x="3462337" y="1838139"/>
            <a:ext cx="5267326" cy="4405492"/>
          </a:xfrm>
          <a:prstGeom prst="rect">
            <a:avLst/>
          </a:prstGeom>
          <a:solidFill>
            <a:schemeClr val="bg2"/>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C5A1C1-7129-9E8D-C188-F9B3DA3B727E}"/>
              </a:ext>
            </a:extLst>
          </p:cNvPr>
          <p:cNvSpPr/>
          <p:nvPr/>
        </p:nvSpPr>
        <p:spPr>
          <a:xfrm>
            <a:off x="3854672" y="2164899"/>
            <a:ext cx="1625155" cy="3692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Finite State Machine</a:t>
            </a:r>
          </a:p>
        </p:txBody>
      </p:sp>
      <p:sp>
        <p:nvSpPr>
          <p:cNvPr id="10" name="Rectangle 9">
            <a:extLst>
              <a:ext uri="{FF2B5EF4-FFF2-40B4-BE49-F238E27FC236}">
                <a16:creationId xmlns:a16="http://schemas.microsoft.com/office/drawing/2014/main" id="{0790FD87-6018-469A-5305-929A91331B53}"/>
              </a:ext>
            </a:extLst>
          </p:cNvPr>
          <p:cNvSpPr/>
          <p:nvPr/>
        </p:nvSpPr>
        <p:spPr>
          <a:xfrm>
            <a:off x="6339829" y="4491651"/>
            <a:ext cx="1625154" cy="1419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Timer</a:t>
            </a:r>
          </a:p>
        </p:txBody>
      </p:sp>
      <p:sp>
        <p:nvSpPr>
          <p:cNvPr id="11" name="TextBox 10">
            <a:extLst>
              <a:ext uri="{FF2B5EF4-FFF2-40B4-BE49-F238E27FC236}">
                <a16:creationId xmlns:a16="http://schemas.microsoft.com/office/drawing/2014/main" id="{FB2605A4-0020-0335-027C-86261F6DC10F}"/>
              </a:ext>
            </a:extLst>
          </p:cNvPr>
          <p:cNvSpPr txBox="1"/>
          <p:nvPr/>
        </p:nvSpPr>
        <p:spPr>
          <a:xfrm>
            <a:off x="1850365" y="1748822"/>
            <a:ext cx="1171575" cy="369332"/>
          </a:xfrm>
          <a:prstGeom prst="rect">
            <a:avLst/>
          </a:prstGeom>
          <a:noFill/>
        </p:spPr>
        <p:txBody>
          <a:bodyPr wrap="square" rtlCol="0">
            <a:spAutoFit/>
          </a:bodyPr>
          <a:lstStyle/>
          <a:p>
            <a:pPr algn="ctr"/>
            <a:r>
              <a:rPr lang="en-US" dirty="0" err="1"/>
              <a:t>clk</a:t>
            </a:r>
            <a:endParaRPr lang="en-US" dirty="0"/>
          </a:p>
        </p:txBody>
      </p:sp>
      <p:sp>
        <p:nvSpPr>
          <p:cNvPr id="14" name="TextBox 13">
            <a:extLst>
              <a:ext uri="{FF2B5EF4-FFF2-40B4-BE49-F238E27FC236}">
                <a16:creationId xmlns:a16="http://schemas.microsoft.com/office/drawing/2014/main" id="{191D4E4B-515F-8B8A-057E-6CA349170C5D}"/>
              </a:ext>
            </a:extLst>
          </p:cNvPr>
          <p:cNvSpPr txBox="1"/>
          <p:nvPr/>
        </p:nvSpPr>
        <p:spPr>
          <a:xfrm>
            <a:off x="1903345" y="2492088"/>
            <a:ext cx="1171575" cy="369332"/>
          </a:xfrm>
          <a:prstGeom prst="rect">
            <a:avLst/>
          </a:prstGeom>
          <a:noFill/>
        </p:spPr>
        <p:txBody>
          <a:bodyPr wrap="square" rtlCol="0">
            <a:spAutoFit/>
          </a:bodyPr>
          <a:lstStyle/>
          <a:p>
            <a:pPr algn="ctr"/>
            <a:r>
              <a:rPr lang="en-US" dirty="0" err="1"/>
              <a:t>rst_n</a:t>
            </a:r>
            <a:endParaRPr lang="en-US" dirty="0"/>
          </a:p>
        </p:txBody>
      </p:sp>
      <p:sp>
        <p:nvSpPr>
          <p:cNvPr id="16" name="TextBox 15">
            <a:extLst>
              <a:ext uri="{FF2B5EF4-FFF2-40B4-BE49-F238E27FC236}">
                <a16:creationId xmlns:a16="http://schemas.microsoft.com/office/drawing/2014/main" id="{F2A1E880-7CC6-4849-AFB5-F4FC23647099}"/>
              </a:ext>
            </a:extLst>
          </p:cNvPr>
          <p:cNvSpPr txBox="1"/>
          <p:nvPr/>
        </p:nvSpPr>
        <p:spPr>
          <a:xfrm>
            <a:off x="1932501" y="3246519"/>
            <a:ext cx="1171575" cy="369332"/>
          </a:xfrm>
          <a:prstGeom prst="rect">
            <a:avLst/>
          </a:prstGeom>
          <a:noFill/>
        </p:spPr>
        <p:txBody>
          <a:bodyPr wrap="square" rtlCol="0">
            <a:spAutoFit/>
          </a:bodyPr>
          <a:lstStyle/>
          <a:p>
            <a:pPr algn="ctr"/>
            <a:r>
              <a:rPr lang="en-US" dirty="0" err="1"/>
              <a:t>clk_freq</a:t>
            </a:r>
            <a:endParaRPr lang="en-US" dirty="0"/>
          </a:p>
        </p:txBody>
      </p:sp>
      <p:sp>
        <p:nvSpPr>
          <p:cNvPr id="20" name="TextBox 19">
            <a:extLst>
              <a:ext uri="{FF2B5EF4-FFF2-40B4-BE49-F238E27FC236}">
                <a16:creationId xmlns:a16="http://schemas.microsoft.com/office/drawing/2014/main" id="{0655FBAB-B7A3-0CA6-BE13-5BD83D2FD32C}"/>
              </a:ext>
            </a:extLst>
          </p:cNvPr>
          <p:cNvSpPr txBox="1"/>
          <p:nvPr/>
        </p:nvSpPr>
        <p:spPr>
          <a:xfrm>
            <a:off x="1887774" y="3945050"/>
            <a:ext cx="1171575" cy="369332"/>
          </a:xfrm>
          <a:prstGeom prst="rect">
            <a:avLst/>
          </a:prstGeom>
          <a:noFill/>
        </p:spPr>
        <p:txBody>
          <a:bodyPr wrap="square" rtlCol="0">
            <a:spAutoFit/>
          </a:bodyPr>
          <a:lstStyle/>
          <a:p>
            <a:pPr algn="ctr"/>
            <a:r>
              <a:rPr lang="en-US" dirty="0" err="1"/>
              <a:t>coin_in</a:t>
            </a:r>
            <a:endParaRPr lang="en-US" dirty="0"/>
          </a:p>
        </p:txBody>
      </p:sp>
      <p:sp>
        <p:nvSpPr>
          <p:cNvPr id="22" name="TextBox 21">
            <a:extLst>
              <a:ext uri="{FF2B5EF4-FFF2-40B4-BE49-F238E27FC236}">
                <a16:creationId xmlns:a16="http://schemas.microsoft.com/office/drawing/2014/main" id="{FD029C41-087A-5A84-A6AB-460E7D51D72B}"/>
              </a:ext>
            </a:extLst>
          </p:cNvPr>
          <p:cNvSpPr txBox="1"/>
          <p:nvPr/>
        </p:nvSpPr>
        <p:spPr>
          <a:xfrm>
            <a:off x="1605550" y="4624659"/>
            <a:ext cx="1661207" cy="369332"/>
          </a:xfrm>
          <a:prstGeom prst="rect">
            <a:avLst/>
          </a:prstGeom>
          <a:noFill/>
        </p:spPr>
        <p:txBody>
          <a:bodyPr wrap="square" rtlCol="0">
            <a:spAutoFit/>
          </a:bodyPr>
          <a:lstStyle/>
          <a:p>
            <a:pPr algn="ctr"/>
            <a:r>
              <a:rPr lang="en-US" dirty="0" err="1"/>
              <a:t>double_wash</a:t>
            </a:r>
            <a:r>
              <a:rPr lang="en-US" dirty="0"/>
              <a:t> </a:t>
            </a:r>
          </a:p>
        </p:txBody>
      </p:sp>
      <p:sp>
        <p:nvSpPr>
          <p:cNvPr id="25" name="Arrow: Right 24">
            <a:extLst>
              <a:ext uri="{FF2B5EF4-FFF2-40B4-BE49-F238E27FC236}">
                <a16:creationId xmlns:a16="http://schemas.microsoft.com/office/drawing/2014/main" id="{7B903E61-3F4D-61D7-D055-12455C5066F3}"/>
              </a:ext>
            </a:extLst>
          </p:cNvPr>
          <p:cNvSpPr/>
          <p:nvPr/>
        </p:nvSpPr>
        <p:spPr>
          <a:xfrm>
            <a:off x="1735311" y="5521056"/>
            <a:ext cx="1565956" cy="256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567F99D-422F-45DE-98F0-64F39B362861}"/>
              </a:ext>
            </a:extLst>
          </p:cNvPr>
          <p:cNvSpPr txBox="1"/>
          <p:nvPr/>
        </p:nvSpPr>
        <p:spPr>
          <a:xfrm>
            <a:off x="1706155" y="5201318"/>
            <a:ext cx="1565957" cy="369332"/>
          </a:xfrm>
          <a:prstGeom prst="rect">
            <a:avLst/>
          </a:prstGeom>
          <a:noFill/>
        </p:spPr>
        <p:txBody>
          <a:bodyPr wrap="square" rtlCol="0">
            <a:spAutoFit/>
          </a:bodyPr>
          <a:lstStyle/>
          <a:p>
            <a:pPr algn="ctr"/>
            <a:r>
              <a:rPr lang="en-US" dirty="0" err="1"/>
              <a:t>timer_pause</a:t>
            </a:r>
            <a:endParaRPr lang="en-US" dirty="0"/>
          </a:p>
        </p:txBody>
      </p:sp>
      <p:sp>
        <p:nvSpPr>
          <p:cNvPr id="28" name="TextBox 27">
            <a:extLst>
              <a:ext uri="{FF2B5EF4-FFF2-40B4-BE49-F238E27FC236}">
                <a16:creationId xmlns:a16="http://schemas.microsoft.com/office/drawing/2014/main" id="{60DBC57E-F577-13CE-BF21-8C36A9706905}"/>
              </a:ext>
            </a:extLst>
          </p:cNvPr>
          <p:cNvSpPr txBox="1"/>
          <p:nvPr/>
        </p:nvSpPr>
        <p:spPr>
          <a:xfrm>
            <a:off x="8836078" y="3534869"/>
            <a:ext cx="1565957" cy="369332"/>
          </a:xfrm>
          <a:prstGeom prst="rect">
            <a:avLst/>
          </a:prstGeom>
          <a:noFill/>
        </p:spPr>
        <p:txBody>
          <a:bodyPr wrap="square" rtlCol="0">
            <a:spAutoFit/>
          </a:bodyPr>
          <a:lstStyle/>
          <a:p>
            <a:pPr algn="ctr"/>
            <a:r>
              <a:rPr lang="en-US" dirty="0" err="1"/>
              <a:t>wash_done</a:t>
            </a:r>
            <a:endParaRPr lang="en-US" dirty="0"/>
          </a:p>
        </p:txBody>
      </p:sp>
      <p:sp>
        <p:nvSpPr>
          <p:cNvPr id="29" name="Arrow: Right 28">
            <a:extLst>
              <a:ext uri="{FF2B5EF4-FFF2-40B4-BE49-F238E27FC236}">
                <a16:creationId xmlns:a16="http://schemas.microsoft.com/office/drawing/2014/main" id="{383085B0-8B61-107C-C497-AC03A2A6FAA5}"/>
              </a:ext>
            </a:extLst>
          </p:cNvPr>
          <p:cNvSpPr/>
          <p:nvPr/>
        </p:nvSpPr>
        <p:spPr>
          <a:xfrm>
            <a:off x="1735311" y="4944397"/>
            <a:ext cx="1565956" cy="256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0B1F25C3-A6C0-3798-B315-425A8D310358}"/>
              </a:ext>
            </a:extLst>
          </p:cNvPr>
          <p:cNvSpPr/>
          <p:nvPr/>
        </p:nvSpPr>
        <p:spPr>
          <a:xfrm>
            <a:off x="1735311" y="4233379"/>
            <a:ext cx="1565956" cy="256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00437C22-9475-A922-C3A7-978190960939}"/>
              </a:ext>
            </a:extLst>
          </p:cNvPr>
          <p:cNvSpPr/>
          <p:nvPr/>
        </p:nvSpPr>
        <p:spPr>
          <a:xfrm>
            <a:off x="1735311" y="3566857"/>
            <a:ext cx="1565956" cy="256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F227905A-D88A-6DDB-CA27-27F03188A97A}"/>
              </a:ext>
            </a:extLst>
          </p:cNvPr>
          <p:cNvSpPr/>
          <p:nvPr/>
        </p:nvSpPr>
        <p:spPr>
          <a:xfrm>
            <a:off x="1706155" y="2781035"/>
            <a:ext cx="1565956" cy="256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4D2C0D5F-1878-9A57-D9DE-721A72DD814C}"/>
              </a:ext>
            </a:extLst>
          </p:cNvPr>
          <p:cNvSpPr/>
          <p:nvPr/>
        </p:nvSpPr>
        <p:spPr>
          <a:xfrm>
            <a:off x="1735311" y="2070017"/>
            <a:ext cx="1565956" cy="256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3C97072-BD33-2F58-9623-E13EFB660FB9}"/>
              </a:ext>
            </a:extLst>
          </p:cNvPr>
          <p:cNvSpPr/>
          <p:nvPr/>
        </p:nvSpPr>
        <p:spPr>
          <a:xfrm>
            <a:off x="8836079" y="3854803"/>
            <a:ext cx="1565956" cy="256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C07DEFBA-2DCD-3543-1840-99A4C085927E}"/>
              </a:ext>
            </a:extLst>
          </p:cNvPr>
          <p:cNvCxnSpPr>
            <a:cxnSpLocks/>
            <a:stCxn id="33" idx="3"/>
          </p:cNvCxnSpPr>
          <p:nvPr/>
        </p:nvCxnSpPr>
        <p:spPr>
          <a:xfrm>
            <a:off x="3301267" y="2198478"/>
            <a:ext cx="870683" cy="1891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2894E0C-FDF5-8CCE-1BF9-654820C50B0C}"/>
              </a:ext>
            </a:extLst>
          </p:cNvPr>
          <p:cNvCxnSpPr>
            <a:cxnSpLocks/>
            <a:stCxn id="32" idx="3"/>
          </p:cNvCxnSpPr>
          <p:nvPr/>
        </p:nvCxnSpPr>
        <p:spPr>
          <a:xfrm flipV="1">
            <a:off x="3272111" y="2893342"/>
            <a:ext cx="823639" cy="161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F38471C-EAB6-D758-8CC2-9ACDAECFEB5C}"/>
              </a:ext>
            </a:extLst>
          </p:cNvPr>
          <p:cNvCxnSpPr>
            <a:stCxn id="29" idx="3"/>
          </p:cNvCxnSpPr>
          <p:nvPr/>
        </p:nvCxnSpPr>
        <p:spPr>
          <a:xfrm>
            <a:off x="3301267" y="5072858"/>
            <a:ext cx="870683" cy="62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74F14F-58F9-83FA-9D76-43BD5DDF0614}"/>
              </a:ext>
            </a:extLst>
          </p:cNvPr>
          <p:cNvCxnSpPr>
            <a:cxnSpLocks/>
          </p:cNvCxnSpPr>
          <p:nvPr/>
        </p:nvCxnSpPr>
        <p:spPr>
          <a:xfrm>
            <a:off x="5135794" y="4640513"/>
            <a:ext cx="1531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A2E1DB-21F2-472C-66A7-E70C6C9205F4}"/>
              </a:ext>
            </a:extLst>
          </p:cNvPr>
          <p:cNvCxnSpPr>
            <a:cxnSpLocks/>
          </p:cNvCxnSpPr>
          <p:nvPr/>
        </p:nvCxnSpPr>
        <p:spPr>
          <a:xfrm>
            <a:off x="5288194" y="4792913"/>
            <a:ext cx="1226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B4AF388-CAB4-A1F5-2840-2998C550F613}"/>
              </a:ext>
            </a:extLst>
          </p:cNvPr>
          <p:cNvCxnSpPr>
            <a:cxnSpLocks/>
          </p:cNvCxnSpPr>
          <p:nvPr/>
        </p:nvCxnSpPr>
        <p:spPr>
          <a:xfrm>
            <a:off x="5440594" y="4945313"/>
            <a:ext cx="1226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4A14341-689B-023C-ADF6-967D148EB563}"/>
              </a:ext>
            </a:extLst>
          </p:cNvPr>
          <p:cNvCxnSpPr>
            <a:cxnSpLocks/>
          </p:cNvCxnSpPr>
          <p:nvPr/>
        </p:nvCxnSpPr>
        <p:spPr>
          <a:xfrm>
            <a:off x="5288194" y="5108563"/>
            <a:ext cx="1226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E2BCA3-87D3-887D-D388-C8134512F2CB}"/>
              </a:ext>
            </a:extLst>
          </p:cNvPr>
          <p:cNvCxnSpPr>
            <a:cxnSpLocks/>
          </p:cNvCxnSpPr>
          <p:nvPr/>
        </p:nvCxnSpPr>
        <p:spPr>
          <a:xfrm>
            <a:off x="5348685" y="5288213"/>
            <a:ext cx="1226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404D598-9241-12CB-37E8-8A65EDE00DA4}"/>
              </a:ext>
            </a:extLst>
          </p:cNvPr>
          <p:cNvCxnSpPr>
            <a:cxnSpLocks/>
          </p:cNvCxnSpPr>
          <p:nvPr/>
        </p:nvCxnSpPr>
        <p:spPr>
          <a:xfrm>
            <a:off x="5113729" y="4587391"/>
            <a:ext cx="1531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D7EADDB-9697-C9B1-49C8-D5170D9D5B57}"/>
              </a:ext>
            </a:extLst>
          </p:cNvPr>
          <p:cNvCxnSpPr>
            <a:cxnSpLocks/>
          </p:cNvCxnSpPr>
          <p:nvPr/>
        </p:nvCxnSpPr>
        <p:spPr>
          <a:xfrm>
            <a:off x="5266129" y="4739791"/>
            <a:ext cx="1226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41A9BC-C07A-EA0C-8F9A-E2FEE7E2D303}"/>
              </a:ext>
            </a:extLst>
          </p:cNvPr>
          <p:cNvCxnSpPr>
            <a:cxnSpLocks/>
          </p:cNvCxnSpPr>
          <p:nvPr/>
        </p:nvCxnSpPr>
        <p:spPr>
          <a:xfrm>
            <a:off x="5418529" y="4892191"/>
            <a:ext cx="1226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EA0CAB-2F0D-EFB3-E01C-3158F322C6F3}"/>
              </a:ext>
            </a:extLst>
          </p:cNvPr>
          <p:cNvCxnSpPr>
            <a:cxnSpLocks/>
          </p:cNvCxnSpPr>
          <p:nvPr/>
        </p:nvCxnSpPr>
        <p:spPr>
          <a:xfrm>
            <a:off x="5266129" y="5055441"/>
            <a:ext cx="1226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F773A3-F41A-B52A-BB8E-2FB05A3DAA2F}"/>
              </a:ext>
            </a:extLst>
          </p:cNvPr>
          <p:cNvCxnSpPr>
            <a:cxnSpLocks/>
          </p:cNvCxnSpPr>
          <p:nvPr/>
        </p:nvCxnSpPr>
        <p:spPr>
          <a:xfrm>
            <a:off x="5326620" y="5235091"/>
            <a:ext cx="1226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3429CCD-5955-F3C3-6FC9-E4B28CE6F994}"/>
              </a:ext>
            </a:extLst>
          </p:cNvPr>
          <p:cNvCxnSpPr>
            <a:cxnSpLocks/>
            <a:stCxn id="31" idx="3"/>
          </p:cNvCxnSpPr>
          <p:nvPr/>
        </p:nvCxnSpPr>
        <p:spPr>
          <a:xfrm flipV="1">
            <a:off x="3301267" y="3691409"/>
            <a:ext cx="737909" cy="39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EDF5E0-516D-1F7D-EAFA-C2EE23B1FFDD}"/>
              </a:ext>
            </a:extLst>
          </p:cNvPr>
          <p:cNvCxnSpPr>
            <a:cxnSpLocks/>
            <a:stCxn id="30" idx="3"/>
          </p:cNvCxnSpPr>
          <p:nvPr/>
        </p:nvCxnSpPr>
        <p:spPr>
          <a:xfrm>
            <a:off x="3301267" y="4361840"/>
            <a:ext cx="782038" cy="35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2B8868-FFEB-FBAA-5D30-5EBE1B2935C9}"/>
              </a:ext>
            </a:extLst>
          </p:cNvPr>
          <p:cNvCxnSpPr>
            <a:cxnSpLocks/>
            <a:stCxn id="29" idx="3"/>
          </p:cNvCxnSpPr>
          <p:nvPr/>
        </p:nvCxnSpPr>
        <p:spPr>
          <a:xfrm>
            <a:off x="3301267" y="5072858"/>
            <a:ext cx="880208" cy="515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DBA59A2-534E-2F74-BF22-1453467DC2CA}"/>
              </a:ext>
            </a:extLst>
          </p:cNvPr>
          <p:cNvCxnSpPr>
            <a:cxnSpLocks/>
          </p:cNvCxnSpPr>
          <p:nvPr/>
        </p:nvCxnSpPr>
        <p:spPr>
          <a:xfrm>
            <a:off x="5101284" y="4551138"/>
            <a:ext cx="15317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0764B9A-A1FE-13B4-8DBA-5D5A400AE0DF}"/>
              </a:ext>
            </a:extLst>
          </p:cNvPr>
          <p:cNvCxnSpPr>
            <a:cxnSpLocks/>
          </p:cNvCxnSpPr>
          <p:nvPr/>
        </p:nvCxnSpPr>
        <p:spPr>
          <a:xfrm>
            <a:off x="5253684" y="4703538"/>
            <a:ext cx="12269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B7E9E66-E43C-6545-58FC-5BA0035E791C}"/>
              </a:ext>
            </a:extLst>
          </p:cNvPr>
          <p:cNvCxnSpPr>
            <a:cxnSpLocks/>
          </p:cNvCxnSpPr>
          <p:nvPr/>
        </p:nvCxnSpPr>
        <p:spPr>
          <a:xfrm>
            <a:off x="5406084" y="4855938"/>
            <a:ext cx="12269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3F60DB2-1101-A831-56F3-170761B98446}"/>
              </a:ext>
            </a:extLst>
          </p:cNvPr>
          <p:cNvCxnSpPr>
            <a:cxnSpLocks/>
          </p:cNvCxnSpPr>
          <p:nvPr/>
        </p:nvCxnSpPr>
        <p:spPr>
          <a:xfrm>
            <a:off x="5253684" y="5019188"/>
            <a:ext cx="12269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4286500-9DD0-0370-5D1E-106D12F2ABB0}"/>
              </a:ext>
            </a:extLst>
          </p:cNvPr>
          <p:cNvCxnSpPr>
            <a:cxnSpLocks/>
          </p:cNvCxnSpPr>
          <p:nvPr/>
        </p:nvCxnSpPr>
        <p:spPr>
          <a:xfrm>
            <a:off x="5314175" y="5198838"/>
            <a:ext cx="12269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D3555A9-415E-CCD1-4289-FDD2758D24B2}"/>
              </a:ext>
            </a:extLst>
          </p:cNvPr>
          <p:cNvCxnSpPr>
            <a:cxnSpLocks/>
            <a:stCxn id="25" idx="3"/>
          </p:cNvCxnSpPr>
          <p:nvPr/>
        </p:nvCxnSpPr>
        <p:spPr>
          <a:xfrm flipV="1">
            <a:off x="3301267" y="5560141"/>
            <a:ext cx="759973" cy="893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E36D9F3-1C45-08B7-C4CA-0A3113B7260E}"/>
              </a:ext>
            </a:extLst>
          </p:cNvPr>
          <p:cNvCxnSpPr>
            <a:cxnSpLocks/>
            <a:endCxn id="34" idx="1"/>
          </p:cNvCxnSpPr>
          <p:nvPr/>
        </p:nvCxnSpPr>
        <p:spPr>
          <a:xfrm>
            <a:off x="5445317" y="3922012"/>
            <a:ext cx="3390762" cy="6125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E7A2C3E-56BF-310B-801C-9F8055F5E3FD}"/>
              </a:ext>
            </a:extLst>
          </p:cNvPr>
          <p:cNvSpPr txBox="1"/>
          <p:nvPr/>
        </p:nvSpPr>
        <p:spPr>
          <a:xfrm>
            <a:off x="5469736" y="4250761"/>
            <a:ext cx="1226906" cy="276999"/>
          </a:xfrm>
          <a:prstGeom prst="rect">
            <a:avLst/>
          </a:prstGeom>
          <a:noFill/>
        </p:spPr>
        <p:txBody>
          <a:bodyPr wrap="square" rtlCol="0">
            <a:spAutoFit/>
          </a:bodyPr>
          <a:lstStyle/>
          <a:p>
            <a:pPr algn="ctr"/>
            <a:r>
              <a:rPr lang="en-US" sz="1200" dirty="0"/>
              <a:t>Control Signals</a:t>
            </a:r>
          </a:p>
        </p:txBody>
      </p:sp>
      <p:sp>
        <p:nvSpPr>
          <p:cNvPr id="47" name="Date Placeholder 6">
            <a:extLst>
              <a:ext uri="{FF2B5EF4-FFF2-40B4-BE49-F238E27FC236}">
                <a16:creationId xmlns:a16="http://schemas.microsoft.com/office/drawing/2014/main" id="{6CCD20AF-7A1A-D5EC-8797-8291ADBA3481}"/>
              </a:ext>
            </a:extLst>
          </p:cNvPr>
          <p:cNvSpPr>
            <a:spLocks noGrp="1"/>
          </p:cNvSpPr>
          <p:nvPr>
            <p:ph type="dt" sz="half" idx="10"/>
          </p:nvPr>
        </p:nvSpPr>
        <p:spPr>
          <a:xfrm>
            <a:off x="9017000" y="6433202"/>
            <a:ext cx="2374150" cy="367841"/>
          </a:xfrm>
        </p:spPr>
        <p:txBody>
          <a:bodyPr/>
          <a:lstStyle/>
          <a:p>
            <a:r>
              <a:rPr lang="en-US" dirty="0"/>
              <a:t>30/6/2022</a:t>
            </a:r>
          </a:p>
        </p:txBody>
      </p:sp>
    </p:spTree>
    <p:extLst>
      <p:ext uri="{BB962C8B-B14F-4D97-AF65-F5344CB8AC3E}">
        <p14:creationId xmlns:p14="http://schemas.microsoft.com/office/powerpoint/2010/main" val="30028521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90</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2" y="107576"/>
            <a:ext cx="11193927" cy="369332"/>
          </a:xfrm>
          <a:prstGeom prst="rect">
            <a:avLst/>
          </a:prstGeom>
          <a:noFill/>
        </p:spPr>
        <p:txBody>
          <a:bodyPr wrap="square" rtlCol="0">
            <a:spAutoFit/>
          </a:bodyPr>
          <a:lstStyle/>
          <a:p>
            <a:r>
              <a:rPr lang="en-US" dirty="0"/>
              <a:t>After the second washing state is done. (5 Minutes = 2400 clock cycles after scaling down)</a:t>
            </a:r>
          </a:p>
        </p:txBody>
      </p:sp>
      <p:pic>
        <p:nvPicPr>
          <p:cNvPr id="5" name="Picture 4">
            <a:extLst>
              <a:ext uri="{FF2B5EF4-FFF2-40B4-BE49-F238E27FC236}">
                <a16:creationId xmlns:a16="http://schemas.microsoft.com/office/drawing/2014/main" id="{E8AB43D7-752D-41D5-C956-FC813524161C}"/>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24184586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91</a:t>
            </a:fld>
            <a:endParaRPr lang="en-US" dirty="0"/>
          </a:p>
        </p:txBody>
      </p:sp>
      <p:sp>
        <p:nvSpPr>
          <p:cNvPr id="4" name="TextBox 3">
            <a:extLst>
              <a:ext uri="{FF2B5EF4-FFF2-40B4-BE49-F238E27FC236}">
                <a16:creationId xmlns:a16="http://schemas.microsoft.com/office/drawing/2014/main" id="{B5607A33-3E51-19B9-358A-21F5920AF787}"/>
              </a:ext>
            </a:extLst>
          </p:cNvPr>
          <p:cNvSpPr txBox="1"/>
          <p:nvPr/>
        </p:nvSpPr>
        <p:spPr>
          <a:xfrm>
            <a:off x="197224" y="107576"/>
            <a:ext cx="11788588" cy="369332"/>
          </a:xfrm>
          <a:prstGeom prst="rect">
            <a:avLst/>
          </a:prstGeom>
          <a:noFill/>
        </p:spPr>
        <p:txBody>
          <a:bodyPr wrap="square" rtlCol="0">
            <a:spAutoFit/>
          </a:bodyPr>
          <a:lstStyle/>
          <a:p>
            <a:r>
              <a:rPr lang="en-US" dirty="0"/>
              <a:t>After the second rinsing state is done. (2 Minutes = 960 clock cycles after scaling down)</a:t>
            </a:r>
          </a:p>
        </p:txBody>
      </p:sp>
      <p:pic>
        <p:nvPicPr>
          <p:cNvPr id="3" name="Picture 2">
            <a:extLst>
              <a:ext uri="{FF2B5EF4-FFF2-40B4-BE49-F238E27FC236}">
                <a16:creationId xmlns:a16="http://schemas.microsoft.com/office/drawing/2014/main" id="{A9D7FF45-B979-369C-4912-6793A8FDFE8C}"/>
              </a:ext>
            </a:extLst>
          </p:cNvPr>
          <p:cNvPicPr>
            <a:picLocks noChangeAspect="1"/>
          </p:cNvPicPr>
          <p:nvPr/>
        </p:nvPicPr>
        <p:blipFill rotWithShape="1">
          <a:blip r:embed="rId2"/>
          <a:srcRect b="6194"/>
          <a:stretch/>
        </p:blipFill>
        <p:spPr>
          <a:xfrm>
            <a:off x="-4482" y="424800"/>
            <a:ext cx="12192000" cy="6433200"/>
          </a:xfrm>
          <a:prstGeom prst="rect">
            <a:avLst/>
          </a:prstGeom>
        </p:spPr>
      </p:pic>
    </p:spTree>
    <p:extLst>
      <p:ext uri="{BB962C8B-B14F-4D97-AF65-F5344CB8AC3E}">
        <p14:creationId xmlns:p14="http://schemas.microsoft.com/office/powerpoint/2010/main" val="29182676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92</a:t>
            </a:fld>
            <a:endParaRPr lang="en-US" dirty="0"/>
          </a:p>
        </p:txBody>
      </p:sp>
      <p:sp>
        <p:nvSpPr>
          <p:cNvPr id="4" name="TextBox 3">
            <a:extLst>
              <a:ext uri="{FF2B5EF4-FFF2-40B4-BE49-F238E27FC236}">
                <a16:creationId xmlns:a16="http://schemas.microsoft.com/office/drawing/2014/main" id="{3053456D-AEDD-860F-8DF9-15C9169DE907}"/>
              </a:ext>
            </a:extLst>
          </p:cNvPr>
          <p:cNvSpPr txBox="1"/>
          <p:nvPr/>
        </p:nvSpPr>
        <p:spPr>
          <a:xfrm>
            <a:off x="197224" y="107576"/>
            <a:ext cx="4894729" cy="369332"/>
          </a:xfrm>
          <a:prstGeom prst="rect">
            <a:avLst/>
          </a:prstGeom>
          <a:noFill/>
        </p:spPr>
        <p:txBody>
          <a:bodyPr wrap="square" rtlCol="0">
            <a:spAutoFit/>
          </a:bodyPr>
          <a:lstStyle/>
          <a:p>
            <a:r>
              <a:rPr lang="en-US" dirty="0"/>
              <a:t>Timer pause button is pressed during spinning.</a:t>
            </a:r>
          </a:p>
        </p:txBody>
      </p:sp>
      <p:pic>
        <p:nvPicPr>
          <p:cNvPr id="3" name="Picture 2">
            <a:extLst>
              <a:ext uri="{FF2B5EF4-FFF2-40B4-BE49-F238E27FC236}">
                <a16:creationId xmlns:a16="http://schemas.microsoft.com/office/drawing/2014/main" id="{75370C7D-0C22-86DC-66EF-8CA0899E9D9C}"/>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5221942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93</a:t>
            </a:fld>
            <a:endParaRPr lang="en-US" dirty="0"/>
          </a:p>
        </p:txBody>
      </p:sp>
      <p:sp>
        <p:nvSpPr>
          <p:cNvPr id="6" name="TextBox 5">
            <a:extLst>
              <a:ext uri="{FF2B5EF4-FFF2-40B4-BE49-F238E27FC236}">
                <a16:creationId xmlns:a16="http://schemas.microsoft.com/office/drawing/2014/main" id="{DE7219A8-C2B8-3FF0-D29B-CD6FF4ABBC3F}"/>
              </a:ext>
            </a:extLst>
          </p:cNvPr>
          <p:cNvSpPr txBox="1"/>
          <p:nvPr/>
        </p:nvSpPr>
        <p:spPr>
          <a:xfrm>
            <a:off x="197224" y="107576"/>
            <a:ext cx="10318376" cy="369332"/>
          </a:xfrm>
          <a:prstGeom prst="rect">
            <a:avLst/>
          </a:prstGeom>
          <a:noFill/>
        </p:spPr>
        <p:txBody>
          <a:bodyPr wrap="square" rtlCol="0">
            <a:spAutoFit/>
          </a:bodyPr>
          <a:lstStyle/>
          <a:p>
            <a:r>
              <a:rPr lang="en-US" dirty="0"/>
              <a:t>After the spinning state is done (1 minute = 480 clock cycles after scaling down).</a:t>
            </a:r>
          </a:p>
        </p:txBody>
      </p:sp>
      <p:pic>
        <p:nvPicPr>
          <p:cNvPr id="3" name="Picture 2">
            <a:extLst>
              <a:ext uri="{FF2B5EF4-FFF2-40B4-BE49-F238E27FC236}">
                <a16:creationId xmlns:a16="http://schemas.microsoft.com/office/drawing/2014/main" id="{3A99D293-2992-8DC1-318C-88104BD7957B}"/>
              </a:ext>
            </a:extLst>
          </p:cNvPr>
          <p:cNvPicPr>
            <a:picLocks noChangeAspect="1"/>
          </p:cNvPicPr>
          <p:nvPr/>
        </p:nvPicPr>
        <p:blipFill rotWithShape="1">
          <a:blip r:embed="rId2"/>
          <a:srcRect b="6194"/>
          <a:stretch/>
        </p:blipFill>
        <p:spPr>
          <a:xfrm>
            <a:off x="0" y="424800"/>
            <a:ext cx="12192000" cy="6433200"/>
          </a:xfrm>
          <a:prstGeom prst="rect">
            <a:avLst/>
          </a:prstGeom>
        </p:spPr>
      </p:pic>
    </p:spTree>
    <p:extLst>
      <p:ext uri="{BB962C8B-B14F-4D97-AF65-F5344CB8AC3E}">
        <p14:creationId xmlns:p14="http://schemas.microsoft.com/office/powerpoint/2010/main" val="30973135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1490115-1BAA-41CB-8138-76ADEBC9E741}"/>
              </a:ext>
            </a:extLst>
          </p:cNvPr>
          <p:cNvSpPr>
            <a:spLocks noGrp="1"/>
          </p:cNvSpPr>
          <p:nvPr>
            <p:ph type="dt" sz="half" idx="10"/>
          </p:nvPr>
        </p:nvSpPr>
        <p:spPr>
          <a:xfrm>
            <a:off x="9017000" y="6433202"/>
            <a:ext cx="2374150" cy="367841"/>
          </a:xfrm>
        </p:spPr>
        <p:txBody>
          <a:bodyPr/>
          <a:lstStyle/>
          <a:p>
            <a:r>
              <a:rPr lang="en-US" dirty="0"/>
              <a:t>30/6/2022</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94</a:t>
            </a:fld>
            <a:endParaRPr lang="en-US" dirty="0"/>
          </a:p>
        </p:txBody>
      </p:sp>
      <p:sp>
        <p:nvSpPr>
          <p:cNvPr id="6" name="TextBox 5">
            <a:extLst>
              <a:ext uri="{FF2B5EF4-FFF2-40B4-BE49-F238E27FC236}">
                <a16:creationId xmlns:a16="http://schemas.microsoft.com/office/drawing/2014/main" id="{DE7219A8-C2B8-3FF0-D29B-CD6FF4ABBC3F}"/>
              </a:ext>
            </a:extLst>
          </p:cNvPr>
          <p:cNvSpPr txBox="1"/>
          <p:nvPr/>
        </p:nvSpPr>
        <p:spPr>
          <a:xfrm>
            <a:off x="839788" y="1586752"/>
            <a:ext cx="10318376" cy="2031325"/>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Yousef Sherif</a:t>
            </a:r>
          </a:p>
          <a:p>
            <a:pPr rtl="0">
              <a:spcBef>
                <a:spcPts val="0"/>
              </a:spcBef>
              <a:spcAft>
                <a:spcPts val="0"/>
              </a:spcAft>
            </a:pPr>
            <a:r>
              <a:rPr lang="en-US" sz="1800" b="0" i="0" u="none" strike="noStrike" dirty="0">
                <a:solidFill>
                  <a:srgbClr val="000000"/>
                </a:solidFill>
                <a:effectLst/>
                <a:latin typeface="Arial" panose="020B0604020202020204" pitchFamily="34" charset="0"/>
              </a:rPr>
              <a:t>LinkedIn: </a:t>
            </a:r>
            <a:r>
              <a:rPr lang="en-US" sz="1800" b="0" i="0" u="sng" strike="noStrike" dirty="0">
                <a:solidFill>
                  <a:srgbClr val="1155CC"/>
                </a:solidFill>
                <a:effectLst/>
                <a:latin typeface="Arial" panose="020B0604020202020204" pitchFamily="34" charset="0"/>
                <a:hlinkClick r:id="rId2"/>
              </a:rPr>
              <a:t>https://www.linkedin.com/in/yousef-sherif-6343b219b/</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Email: </a:t>
            </a:r>
            <a:r>
              <a:rPr lang="en-US" sz="1800" b="0" i="0" u="sng" strike="noStrike" dirty="0">
                <a:solidFill>
                  <a:srgbClr val="1155CC"/>
                </a:solidFill>
                <a:effectLst/>
                <a:latin typeface="Arial" panose="020B0604020202020204" pitchFamily="34" charset="0"/>
                <a:hlinkClick r:id="rId3"/>
              </a:rPr>
              <a:t>shirefy49@gmail.com</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Phone Number: 01098307950</a:t>
            </a:r>
            <a:endParaRPr lang="en-US" b="0" dirty="0">
              <a:effectLst/>
            </a:endParaRPr>
          </a:p>
          <a:p>
            <a:br>
              <a:rPr lang="en-US" dirty="0">
                <a:latin typeface="Lato" panose="020F0502020204030203" pitchFamily="34" charset="0"/>
                <a:ea typeface="Lato" panose="020F0502020204030203" pitchFamily="34" charset="0"/>
                <a:cs typeface="Lato" panose="020F0502020204030203" pitchFamily="34" charset="0"/>
              </a:rPr>
            </a:br>
            <a:r>
              <a:rPr lang="en-US" dirty="0">
                <a:latin typeface="Lato" panose="020F0502020204030203" pitchFamily="34" charset="0"/>
                <a:ea typeface="Lato" panose="020F0502020204030203" pitchFamily="34" charset="0"/>
                <a:cs typeface="Lato" panose="020F0502020204030203" pitchFamily="34" charset="0"/>
              </a:rPr>
              <a:t>Design and Testbench Link</a:t>
            </a:r>
          </a:p>
          <a:p>
            <a:r>
              <a:rPr lang="en-US" dirty="0">
                <a:latin typeface="Lato" panose="020F0502020204030203" pitchFamily="34" charset="0"/>
                <a:ea typeface="Lato" panose="020F0502020204030203" pitchFamily="34" charset="0"/>
                <a:cs typeface="Lato" panose="020F0502020204030203" pitchFamily="34" charset="0"/>
                <a:hlinkClick r:id="rId4"/>
              </a:rPr>
              <a:t>https://drive.google.com/drive/folders/1rP7rD-fCSyzJzpP3ytStmZZrxpRLwOrx?usp=sharing</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Title 1">
            <a:extLst>
              <a:ext uri="{FF2B5EF4-FFF2-40B4-BE49-F238E27FC236}">
                <a16:creationId xmlns:a16="http://schemas.microsoft.com/office/drawing/2014/main" id="{8B396E58-BD86-C285-4B9B-46481486C33E}"/>
              </a:ext>
            </a:extLst>
          </p:cNvPr>
          <p:cNvSpPr>
            <a:spLocks noGrp="1"/>
          </p:cNvSpPr>
          <p:nvPr>
            <p:ph type="title"/>
          </p:nvPr>
        </p:nvSpPr>
        <p:spPr>
          <a:xfrm>
            <a:off x="839788" y="448056"/>
            <a:ext cx="10551362" cy="1325563"/>
          </a:xfrm>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Contact Info.</a:t>
            </a:r>
          </a:p>
        </p:txBody>
      </p:sp>
    </p:spTree>
    <p:extLst>
      <p:ext uri="{BB962C8B-B14F-4D97-AF65-F5344CB8AC3E}">
        <p14:creationId xmlns:p14="http://schemas.microsoft.com/office/powerpoint/2010/main" val="1200550182"/>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61E4D0-D101-4A17-BA61-F29B2B6CFE74}">
  <ds:schemaRefs>
    <ds:schemaRef ds:uri="http://schemas.microsoft.com/sharepoint/v3/contenttype/forms"/>
  </ds:schemaRefs>
</ds:datastoreItem>
</file>

<file path=customXml/itemProps2.xml><?xml version="1.0" encoding="utf-8"?>
<ds:datastoreItem xmlns:ds="http://schemas.openxmlformats.org/officeDocument/2006/customXml" ds:itemID="{4EAB8BBB-9A18-4050-923B-7FC6E36DA496}">
  <ds:schemaRefs>
    <ds:schemaRef ds:uri="http://purl.org/dc/dcmitype/"/>
    <ds:schemaRef ds:uri="http://schemas.openxmlformats.org/package/2006/metadata/core-properties"/>
    <ds:schemaRef ds:uri="16c05727-aa75-4e4a-9b5f-8a80a1165891"/>
    <ds:schemaRef ds:uri="71af3243-3dd4-4a8d-8c0d-dd76da1f02a5"/>
    <ds:schemaRef ds:uri="http://schemas.microsoft.com/office/2006/metadata/properties"/>
    <ds:schemaRef ds:uri="http://purl.org/dc/terms/"/>
    <ds:schemaRef ds:uri="http://schemas.microsoft.com/office/2006/documentManagement/types"/>
    <ds:schemaRef ds:uri="230e9df3-be65-4c73-a93b-d1236ebd677e"/>
    <ds:schemaRef ds:uri="http://purl.org/dc/elements/1.1/"/>
    <ds:schemaRef ds:uri="http://schemas.microsoft.com/office/infopath/2007/PartnerControl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5BD36D06-4CB7-4DF0-BC60-E9BFBDAC45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Mod overlay design</Template>
  <TotalTime>2126</TotalTime>
  <Words>3726</Words>
  <Application>Microsoft Office PowerPoint</Application>
  <PresentationFormat>Widescreen</PresentationFormat>
  <Paragraphs>486</Paragraphs>
  <Slides>94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Arial Nova Light</vt:lpstr>
      <vt:lpstr>Calibri</vt:lpstr>
      <vt:lpstr>Elephant</vt:lpstr>
      <vt:lpstr>Lato</vt:lpstr>
      <vt:lpstr>ModOverlayVTI</vt:lpstr>
      <vt:lpstr>Washing Machine Controller</vt:lpstr>
      <vt:lpstr>Content</vt:lpstr>
      <vt:lpstr>PowerPoint Presentation</vt:lpstr>
      <vt:lpstr>Requirements </vt:lpstr>
      <vt:lpstr>Requirements </vt:lpstr>
      <vt:lpstr>Requirements </vt:lpstr>
      <vt:lpstr>PowerPoint Presentation</vt:lpstr>
      <vt:lpstr>Solution and Design flow</vt:lpstr>
      <vt:lpstr>Solution and Design flow</vt:lpstr>
      <vt:lpstr>Solution and Design flow</vt:lpstr>
      <vt:lpstr>Moore FSM</vt:lpstr>
      <vt:lpstr>PowerPoint Presentation</vt:lpstr>
      <vt:lpstr>File Header</vt:lpstr>
      <vt:lpstr>Module Definition</vt:lpstr>
      <vt:lpstr>States Encoded in Gray Encoding</vt:lpstr>
      <vt:lpstr>Control Signals</vt:lpstr>
      <vt:lpstr>State Transition</vt:lpstr>
      <vt:lpstr>Next State Logic</vt:lpstr>
      <vt:lpstr>Next State Logic</vt:lpstr>
      <vt:lpstr>Next State Logic</vt:lpstr>
      <vt:lpstr>Next State Logic</vt:lpstr>
      <vt:lpstr>Next State Logic</vt:lpstr>
      <vt:lpstr>Next State Logic</vt:lpstr>
      <vt:lpstr>Next State Logic</vt:lpstr>
      <vt:lpstr>Next State Logic</vt:lpstr>
      <vt:lpstr>Timer</vt:lpstr>
      <vt:lpstr>Timer</vt:lpstr>
      <vt:lpstr>Timer</vt:lpstr>
      <vt:lpstr>Timer</vt:lpstr>
      <vt:lpstr>Timer</vt:lpstr>
      <vt:lpstr>Timer</vt:lpstr>
      <vt:lpstr>Timer</vt:lpstr>
      <vt:lpstr>Output Logic</vt:lpstr>
      <vt:lpstr>PowerPoint Presentation</vt:lpstr>
      <vt:lpstr>Testbench</vt:lpstr>
      <vt:lpstr>File Header</vt:lpstr>
      <vt:lpstr>DUT Signals</vt:lpstr>
      <vt:lpstr>DUT Instantiation</vt:lpstr>
      <vt:lpstr>Clock Generation</vt:lpstr>
      <vt:lpstr>Tasks</vt:lpstr>
      <vt:lpstr>Tasks</vt:lpstr>
      <vt:lpstr>Simulation Note</vt:lpstr>
      <vt:lpstr>Test Cases</vt:lpstr>
      <vt:lpstr>Test Cases</vt:lpstr>
      <vt:lpstr>Initial Block (Test Case 1)</vt:lpstr>
      <vt:lpstr>PowerPoint Presentation</vt:lpstr>
      <vt:lpstr>PowerPoint Presentation</vt:lpstr>
      <vt:lpstr>PowerPoint Presentation</vt:lpstr>
      <vt:lpstr>PowerPoint Presentation</vt:lpstr>
      <vt:lpstr>PowerPoint Presentation</vt:lpstr>
      <vt:lpstr>Initial Block (Test Case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 Block (Test Case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 Block (Test Case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 Block (Test Case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 Block (Test Case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Protection and Safety</dc:title>
  <dc:creator>Yousef Sherif</dc:creator>
  <cp:lastModifiedBy>Yousef Sherif</cp:lastModifiedBy>
  <cp:revision>404</cp:revision>
  <dcterms:created xsi:type="dcterms:W3CDTF">2022-05-06T21:48:49Z</dcterms:created>
  <dcterms:modified xsi:type="dcterms:W3CDTF">2022-07-06T14:39:52Z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